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35" r:id="rId1"/>
  </p:sldMasterIdLst>
  <p:notesMasterIdLst>
    <p:notesMasterId r:id="rId61"/>
  </p:notesMasterIdLst>
  <p:sldIdLst>
    <p:sldId id="337" r:id="rId2"/>
    <p:sldId id="261" r:id="rId3"/>
    <p:sldId id="338" r:id="rId4"/>
    <p:sldId id="258" r:id="rId5"/>
    <p:sldId id="259" r:id="rId6"/>
    <p:sldId id="377" r:id="rId7"/>
    <p:sldId id="387" r:id="rId8"/>
    <p:sldId id="345" r:id="rId9"/>
    <p:sldId id="346" r:id="rId10"/>
    <p:sldId id="272" r:id="rId11"/>
    <p:sldId id="343" r:id="rId12"/>
    <p:sldId id="347" r:id="rId13"/>
    <p:sldId id="348" r:id="rId14"/>
    <p:sldId id="339" r:id="rId15"/>
    <p:sldId id="263" r:id="rId16"/>
    <p:sldId id="349" r:id="rId17"/>
    <p:sldId id="350" r:id="rId18"/>
    <p:sldId id="351" r:id="rId19"/>
    <p:sldId id="352" r:id="rId20"/>
    <p:sldId id="354" r:id="rId21"/>
    <p:sldId id="292" r:id="rId22"/>
    <p:sldId id="290" r:id="rId23"/>
    <p:sldId id="294" r:id="rId24"/>
    <p:sldId id="295" r:id="rId25"/>
    <p:sldId id="296" r:id="rId26"/>
    <p:sldId id="336" r:id="rId27"/>
    <p:sldId id="298" r:id="rId28"/>
    <p:sldId id="388" r:id="rId29"/>
    <p:sldId id="368" r:id="rId30"/>
    <p:sldId id="374" r:id="rId31"/>
    <p:sldId id="389" r:id="rId32"/>
    <p:sldId id="309" r:id="rId33"/>
    <p:sldId id="376" r:id="rId34"/>
    <p:sldId id="318" r:id="rId35"/>
    <p:sldId id="365" r:id="rId36"/>
    <p:sldId id="275" r:id="rId37"/>
    <p:sldId id="367" r:id="rId38"/>
    <p:sldId id="361" r:id="rId39"/>
    <p:sldId id="299" r:id="rId40"/>
    <p:sldId id="301" r:id="rId41"/>
    <p:sldId id="278" r:id="rId42"/>
    <p:sldId id="280" r:id="rId43"/>
    <p:sldId id="302" r:id="rId44"/>
    <p:sldId id="303" r:id="rId45"/>
    <p:sldId id="305" r:id="rId46"/>
    <p:sldId id="307" r:id="rId47"/>
    <p:sldId id="386" r:id="rId48"/>
    <p:sldId id="319" r:id="rId49"/>
    <p:sldId id="320" r:id="rId50"/>
    <p:sldId id="378" r:id="rId51"/>
    <p:sldId id="380" r:id="rId52"/>
    <p:sldId id="382" r:id="rId53"/>
    <p:sldId id="383" r:id="rId54"/>
    <p:sldId id="384" r:id="rId55"/>
    <p:sldId id="325" r:id="rId56"/>
    <p:sldId id="326" r:id="rId57"/>
    <p:sldId id="327" r:id="rId58"/>
    <p:sldId id="328" r:id="rId59"/>
    <p:sldId id="32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947" autoAdjust="0"/>
  </p:normalViewPr>
  <p:slideViewPr>
    <p:cSldViewPr snapToGrid="0">
      <p:cViewPr varScale="1">
        <p:scale>
          <a:sx n="83" d="100"/>
          <a:sy n="83" d="100"/>
        </p:scale>
        <p:origin x="77"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1" d="100"/>
          <a:sy n="61" d="100"/>
        </p:scale>
        <p:origin x="3245"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7CFE8-DB53-4DB5-B719-5515CDE1EFAD}" type="datetimeFigureOut">
              <a:rPr lang="en-IN" smtClean="0"/>
              <a:t>02-07-2022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47734-E962-4A10-B252-EACA56611DAD}" type="slidenum">
              <a:rPr lang="en-IN" smtClean="0"/>
              <a:t>‹#›</a:t>
            </a:fld>
            <a:endParaRPr lang="en-IN"/>
          </a:p>
        </p:txBody>
      </p:sp>
    </p:spTree>
    <p:extLst>
      <p:ext uri="{BB962C8B-B14F-4D97-AF65-F5344CB8AC3E}">
        <p14:creationId xmlns:p14="http://schemas.microsoft.com/office/powerpoint/2010/main" val="3967749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C947734-E962-4A10-B252-EACA56611DAD}" type="slidenum">
              <a:rPr lang="en-IN" smtClean="0"/>
              <a:t>2</a:t>
            </a:fld>
            <a:endParaRPr lang="en-IN"/>
          </a:p>
        </p:txBody>
      </p:sp>
    </p:spTree>
    <p:extLst>
      <p:ext uri="{BB962C8B-B14F-4D97-AF65-F5344CB8AC3E}">
        <p14:creationId xmlns:p14="http://schemas.microsoft.com/office/powerpoint/2010/main" val="1106480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30DF678-BB7A-40F5-8E2F-1872EDC8C2A0}" type="datetimeFigureOut">
              <a:rPr lang="en-IN" smtClean="0"/>
              <a:t>02-07-2022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824947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0DF678-BB7A-40F5-8E2F-1872EDC8C2A0}" type="datetimeFigureOut">
              <a:rPr lang="en-IN" smtClean="0"/>
              <a:t>02-07-2022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2361674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0DF678-BB7A-40F5-8E2F-1872EDC8C2A0}" type="datetimeFigureOut">
              <a:rPr lang="en-IN" smtClean="0"/>
              <a:t>02-07-2022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422970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0DF678-BB7A-40F5-8E2F-1872EDC8C2A0}" type="datetimeFigureOut">
              <a:rPr lang="en-IN" smtClean="0"/>
              <a:t>02-07-2022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330670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30DF678-BB7A-40F5-8E2F-1872EDC8C2A0}" type="datetimeFigureOut">
              <a:rPr lang="en-IN" smtClean="0"/>
              <a:t>02-07-2022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234491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30DF678-BB7A-40F5-8E2F-1872EDC8C2A0}" type="datetimeFigureOut">
              <a:rPr lang="en-IN" smtClean="0"/>
              <a:t>02-07-2022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3032802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30DF678-BB7A-40F5-8E2F-1872EDC8C2A0}" type="datetimeFigureOut">
              <a:rPr lang="en-IN" smtClean="0"/>
              <a:t>02-07-2022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592067-5BE3-4ED0-A6F0-69DE1EAB2532}"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28548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0DF678-BB7A-40F5-8E2F-1872EDC8C2A0}" type="datetimeFigureOut">
              <a:rPr lang="en-IN" smtClean="0"/>
              <a:t>02-07-2022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36087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0DF678-BB7A-40F5-8E2F-1872EDC8C2A0}" type="datetimeFigureOut">
              <a:rPr lang="en-IN" smtClean="0"/>
              <a:t>02-07-2022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784100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30DF678-BB7A-40F5-8E2F-1872EDC8C2A0}" type="datetimeFigureOut">
              <a:rPr lang="en-IN" smtClean="0"/>
              <a:t>02-07-2022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919650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30DF678-BB7A-40F5-8E2F-1872EDC8C2A0}" type="datetimeFigureOut">
              <a:rPr lang="en-IN" smtClean="0"/>
              <a:t>02-07-2022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B592067-5BE3-4ED0-A6F0-69DE1EAB2532}" type="slidenum">
              <a:rPr lang="en-IN" smtClean="0"/>
              <a:t>‹#›</a:t>
            </a:fld>
            <a:endParaRPr lang="en-IN"/>
          </a:p>
        </p:txBody>
      </p:sp>
    </p:spTree>
    <p:extLst>
      <p:ext uri="{BB962C8B-B14F-4D97-AF65-F5344CB8AC3E}">
        <p14:creationId xmlns:p14="http://schemas.microsoft.com/office/powerpoint/2010/main" val="2177336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30DF678-BB7A-40F5-8E2F-1872EDC8C2A0}" type="datetimeFigureOut">
              <a:rPr lang="en-IN" smtClean="0"/>
              <a:t>02-07-2022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B592067-5BE3-4ED0-A6F0-69DE1EAB2532}" type="slidenum">
              <a:rPr lang="en-IN" smtClean="0"/>
              <a:t>‹#›</a:t>
            </a:fld>
            <a:endParaRPr lang="en-IN"/>
          </a:p>
        </p:txBody>
      </p:sp>
    </p:spTree>
    <p:extLst>
      <p:ext uri="{BB962C8B-B14F-4D97-AF65-F5344CB8AC3E}">
        <p14:creationId xmlns:p14="http://schemas.microsoft.com/office/powerpoint/2010/main" val="3452664798"/>
      </p:ext>
    </p:extLst>
  </p:cSld>
  <p:clrMap bg1="lt1" tx1="dk1" bg2="lt2" tx2="dk2" accent1="accent1" accent2="accent2" accent3="accent3" accent4="accent4" accent5="accent5" accent6="accent6" hlink="hlink" folHlink="folHlink"/>
  <p:sldLayoutIdLst>
    <p:sldLayoutId id="2147485536" r:id="rId1"/>
    <p:sldLayoutId id="2147485537" r:id="rId2"/>
    <p:sldLayoutId id="2147485538" r:id="rId3"/>
    <p:sldLayoutId id="2147485539" r:id="rId4"/>
    <p:sldLayoutId id="2147485540" r:id="rId5"/>
    <p:sldLayoutId id="2147485541" r:id="rId6"/>
    <p:sldLayoutId id="2147485542" r:id="rId7"/>
    <p:sldLayoutId id="2147485543" r:id="rId8"/>
    <p:sldLayoutId id="2147485544" r:id="rId9"/>
    <p:sldLayoutId id="2147485545" r:id="rId10"/>
    <p:sldLayoutId id="2147485546"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4B6E7A-D31E-CAD5-3055-CEBFEC3634E6}"/>
              </a:ext>
            </a:extLst>
          </p:cNvPr>
          <p:cNvSpPr txBox="1"/>
          <p:nvPr/>
        </p:nvSpPr>
        <p:spPr>
          <a:xfrm>
            <a:off x="0" y="271896"/>
            <a:ext cx="11928060" cy="1077218"/>
          </a:xfrm>
          <a:prstGeom prst="rect">
            <a:avLst/>
          </a:prstGeom>
          <a:noFill/>
        </p:spPr>
        <p:txBody>
          <a:bodyPr wrap="square" rtlCol="0">
            <a:spAutoFit/>
          </a:bodyPr>
          <a:lstStyle/>
          <a:p>
            <a:pPr algn="l"/>
            <a:r>
              <a:rPr lang="en-US" sz="3200" dirty="0"/>
              <a:t>MACHINE LEARNING MODEL </a:t>
            </a:r>
          </a:p>
          <a:p>
            <a:pPr algn="l"/>
            <a:r>
              <a:rPr lang="en-US" sz="3200" dirty="0"/>
              <a:t>                                   FOR CALCULATING GDP USING PYTHON</a:t>
            </a:r>
          </a:p>
        </p:txBody>
      </p:sp>
      <p:sp>
        <p:nvSpPr>
          <p:cNvPr id="6" name="TextBox 5">
            <a:extLst>
              <a:ext uri="{FF2B5EF4-FFF2-40B4-BE49-F238E27FC236}">
                <a16:creationId xmlns:a16="http://schemas.microsoft.com/office/drawing/2014/main" id="{1D622548-462E-90FC-8022-8DD2321BEE37}"/>
              </a:ext>
            </a:extLst>
          </p:cNvPr>
          <p:cNvSpPr txBox="1"/>
          <p:nvPr/>
        </p:nvSpPr>
        <p:spPr>
          <a:xfrm>
            <a:off x="3352602" y="2040941"/>
            <a:ext cx="8009913" cy="1877437"/>
          </a:xfrm>
          <a:prstGeom prst="rect">
            <a:avLst/>
          </a:prstGeom>
          <a:noFill/>
        </p:spPr>
        <p:txBody>
          <a:bodyPr wrap="square" rtlCol="0">
            <a:spAutoFit/>
          </a:bodyPr>
          <a:lstStyle/>
          <a:p>
            <a:pPr algn="l"/>
            <a:r>
              <a:rPr lang="en-IN" sz="2000" dirty="0"/>
              <a:t> </a:t>
            </a:r>
          </a:p>
          <a:p>
            <a:pPr marL="342900" indent="-342900">
              <a:buFont typeface="Wingdings" panose="05000000000000000000" pitchFamily="2" charset="2"/>
              <a:buChar char="v"/>
            </a:pPr>
            <a:r>
              <a:rPr lang="en-IN" sz="2400" dirty="0"/>
              <a:t> S.AFIFA                             (18F71A0502)</a:t>
            </a:r>
          </a:p>
          <a:p>
            <a:pPr marL="342900" indent="-342900">
              <a:buFont typeface="Wingdings" panose="05000000000000000000" pitchFamily="2" charset="2"/>
              <a:buChar char="v"/>
            </a:pPr>
            <a:r>
              <a:rPr lang="en-IN" sz="2400" dirty="0"/>
              <a:t> S.UMME SALMA                (18F71A0531) </a:t>
            </a:r>
          </a:p>
          <a:p>
            <a:pPr marL="342900" indent="-342900">
              <a:buFont typeface="Wingdings" panose="05000000000000000000" pitchFamily="2" charset="2"/>
              <a:buChar char="v"/>
            </a:pPr>
            <a:r>
              <a:rPr lang="en-IN" sz="2400" dirty="0"/>
              <a:t> S.TAHASEEN                     (18F71A0530) </a:t>
            </a:r>
          </a:p>
          <a:p>
            <a:pPr marL="342900" indent="-342900">
              <a:buFont typeface="Wingdings" panose="05000000000000000000" pitchFamily="2" charset="2"/>
              <a:buChar char="v"/>
            </a:pPr>
            <a:r>
              <a:rPr lang="en-IN" sz="2400" dirty="0"/>
              <a:t> S.ABEEDA                         (18F71A0501) </a:t>
            </a:r>
          </a:p>
        </p:txBody>
      </p:sp>
      <p:sp>
        <p:nvSpPr>
          <p:cNvPr id="7" name="TextBox 6">
            <a:extLst>
              <a:ext uri="{FF2B5EF4-FFF2-40B4-BE49-F238E27FC236}">
                <a16:creationId xmlns:a16="http://schemas.microsoft.com/office/drawing/2014/main" id="{DD413192-5B32-83A7-4882-3BFAFE86D838}"/>
              </a:ext>
            </a:extLst>
          </p:cNvPr>
          <p:cNvSpPr txBox="1"/>
          <p:nvPr/>
        </p:nvSpPr>
        <p:spPr>
          <a:xfrm>
            <a:off x="620743" y="5202565"/>
            <a:ext cx="10410439" cy="1309076"/>
          </a:xfrm>
          <a:prstGeom prst="rect">
            <a:avLst/>
          </a:prstGeom>
          <a:noFill/>
        </p:spPr>
        <p:txBody>
          <a:bodyPr wrap="square" rtlCol="0">
            <a:spAutoFit/>
          </a:bodyPr>
          <a:lstStyle/>
          <a:p>
            <a:pPr algn="ctr">
              <a:lnSpc>
                <a:spcPct val="150000"/>
              </a:lnSpc>
            </a:pPr>
            <a:r>
              <a:rPr lang="en-US" sz="2800" dirty="0"/>
              <a:t>DEPARTMENT OF COMPUTER SCIENCE &amp; ENGINEERING </a:t>
            </a:r>
          </a:p>
          <a:p>
            <a:pPr algn="ctr">
              <a:lnSpc>
                <a:spcPct val="150000"/>
              </a:lnSpc>
            </a:pPr>
            <a:r>
              <a:rPr lang="en-US" sz="2800" b="1" dirty="0"/>
              <a:t>SRI SAI INSTITUTE OF TECHNOLOGY AND SCIENCE </a:t>
            </a:r>
            <a:endParaRPr lang="en-IN" sz="2800" b="1" dirty="0"/>
          </a:p>
        </p:txBody>
      </p:sp>
      <p:pic>
        <p:nvPicPr>
          <p:cNvPr id="9" name="Picture 8">
            <a:extLst>
              <a:ext uri="{FF2B5EF4-FFF2-40B4-BE49-F238E27FC236}">
                <a16:creationId xmlns:a16="http://schemas.microsoft.com/office/drawing/2014/main" id="{8B227056-1265-0500-15DD-A445157391F3}"/>
              </a:ext>
            </a:extLst>
          </p:cNvPr>
          <p:cNvPicPr>
            <a:picLocks noChangeAspect="1"/>
          </p:cNvPicPr>
          <p:nvPr/>
        </p:nvPicPr>
        <p:blipFill rotWithShape="1">
          <a:blip r:embed="rId2">
            <a:extLst>
              <a:ext uri="{28A0092B-C50C-407E-A947-70E740481C1C}">
                <a14:useLocalDpi xmlns:a14="http://schemas.microsoft.com/office/drawing/2010/main" val="0"/>
              </a:ext>
            </a:extLst>
          </a:blip>
          <a:srcRect l="18196" r="-10944"/>
          <a:stretch/>
        </p:blipFill>
        <p:spPr>
          <a:xfrm>
            <a:off x="829485" y="2517865"/>
            <a:ext cx="2344834" cy="1176045"/>
          </a:xfrm>
          <a:prstGeom prst="rect">
            <a:avLst/>
          </a:prstGeom>
        </p:spPr>
      </p:pic>
      <p:sp>
        <p:nvSpPr>
          <p:cNvPr id="2" name="TextBox 1">
            <a:extLst>
              <a:ext uri="{FF2B5EF4-FFF2-40B4-BE49-F238E27FC236}">
                <a16:creationId xmlns:a16="http://schemas.microsoft.com/office/drawing/2014/main" id="{4BD2986A-9294-B212-6E62-AB985CAE6C5A}"/>
              </a:ext>
            </a:extLst>
          </p:cNvPr>
          <p:cNvSpPr txBox="1"/>
          <p:nvPr/>
        </p:nvSpPr>
        <p:spPr>
          <a:xfrm>
            <a:off x="214772" y="1489652"/>
            <a:ext cx="12559930" cy="461665"/>
          </a:xfrm>
          <a:prstGeom prst="rect">
            <a:avLst/>
          </a:prstGeom>
          <a:noFill/>
        </p:spPr>
        <p:txBody>
          <a:bodyPr wrap="square" rtlCol="0">
            <a:spAutoFit/>
          </a:bodyPr>
          <a:lstStyle/>
          <a:p>
            <a:r>
              <a:rPr lang="en-IN" sz="2400" dirty="0">
                <a:latin typeface="Arial Rounded MT Bold" panose="020F0704030504030204" pitchFamily="34" charset="0"/>
              </a:rPr>
              <a:t>BACHELORE OF TECHNOLOGY IN COMPUTER SCIENCE AND ENGINEERING</a:t>
            </a:r>
          </a:p>
        </p:txBody>
      </p:sp>
      <p:sp>
        <p:nvSpPr>
          <p:cNvPr id="3" name="TextBox 2">
            <a:extLst>
              <a:ext uri="{FF2B5EF4-FFF2-40B4-BE49-F238E27FC236}">
                <a16:creationId xmlns:a16="http://schemas.microsoft.com/office/drawing/2014/main" id="{AFB401FA-EDBD-467A-F90D-5FDFD06BB815}"/>
              </a:ext>
            </a:extLst>
          </p:cNvPr>
          <p:cNvSpPr txBox="1"/>
          <p:nvPr/>
        </p:nvSpPr>
        <p:spPr>
          <a:xfrm flipH="1">
            <a:off x="2315668" y="4168970"/>
            <a:ext cx="6517227" cy="954107"/>
          </a:xfrm>
          <a:prstGeom prst="rect">
            <a:avLst/>
          </a:prstGeom>
          <a:noFill/>
        </p:spPr>
        <p:txBody>
          <a:bodyPr wrap="square" rtlCol="0">
            <a:spAutoFit/>
          </a:bodyPr>
          <a:lstStyle/>
          <a:p>
            <a:pPr algn="ctr"/>
            <a:r>
              <a:rPr lang="en-IN" sz="2800" dirty="0"/>
              <a:t>Under the estimated guidance of</a:t>
            </a:r>
          </a:p>
          <a:p>
            <a:pPr algn="ctr"/>
            <a:r>
              <a:rPr lang="en-IN" sz="2800" dirty="0"/>
              <a:t>Mr.G.Mohammad Rafi  </a:t>
            </a:r>
            <a:r>
              <a:rPr lang="en-IN" sz="2800" baseline="-25000" dirty="0"/>
              <a:t>M.Tech.,</a:t>
            </a:r>
          </a:p>
        </p:txBody>
      </p:sp>
    </p:spTree>
    <p:extLst>
      <p:ext uri="{BB962C8B-B14F-4D97-AF65-F5344CB8AC3E}">
        <p14:creationId xmlns:p14="http://schemas.microsoft.com/office/powerpoint/2010/main" val="1008783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3E9DD1-73F3-B770-D8AE-2BE62184B1C0}"/>
              </a:ext>
            </a:extLst>
          </p:cNvPr>
          <p:cNvSpPr txBox="1"/>
          <p:nvPr/>
        </p:nvSpPr>
        <p:spPr>
          <a:xfrm>
            <a:off x="1197990" y="536028"/>
            <a:ext cx="7110919" cy="646331"/>
          </a:xfrm>
          <a:prstGeom prst="rect">
            <a:avLst/>
          </a:prstGeom>
          <a:noFill/>
        </p:spPr>
        <p:txBody>
          <a:bodyPr wrap="square" rtlCol="0">
            <a:spAutoFit/>
          </a:bodyPr>
          <a:lstStyle/>
          <a:p>
            <a:pPr algn="l"/>
            <a:r>
              <a:rPr lang="en-IN" sz="3600" dirty="0">
                <a:solidFill>
                  <a:srgbClr val="002060"/>
                </a:solidFill>
                <a:latin typeface="Algerian" panose="04020705040A02060702" pitchFamily="82" charset="0"/>
              </a:rPr>
              <a:t>SOFTWARE REQUIREMENTS</a:t>
            </a:r>
          </a:p>
        </p:txBody>
      </p:sp>
      <p:sp>
        <p:nvSpPr>
          <p:cNvPr id="5" name="TextBox 4">
            <a:extLst>
              <a:ext uri="{FF2B5EF4-FFF2-40B4-BE49-F238E27FC236}">
                <a16:creationId xmlns:a16="http://schemas.microsoft.com/office/drawing/2014/main" id="{F631E6A6-14A4-6B88-E3E6-CBF4C68FB157}"/>
              </a:ext>
            </a:extLst>
          </p:cNvPr>
          <p:cNvSpPr txBox="1"/>
          <p:nvPr/>
        </p:nvSpPr>
        <p:spPr>
          <a:xfrm>
            <a:off x="1237224" y="1299110"/>
            <a:ext cx="7032450" cy="646331"/>
          </a:xfrm>
          <a:prstGeom prst="rect">
            <a:avLst/>
          </a:prstGeom>
          <a:noFill/>
        </p:spPr>
        <p:txBody>
          <a:bodyPr wrap="square" rtlCol="0">
            <a:spAutoFit/>
          </a:bodyPr>
          <a:lstStyle/>
          <a:p>
            <a:pPr algn="l">
              <a:buClr>
                <a:schemeClr val="bg2">
                  <a:lumMod val="60000"/>
                  <a:lumOff val="40000"/>
                </a:schemeClr>
              </a:buClr>
              <a:buSzPct val="100000"/>
            </a:pPr>
            <a:r>
              <a:rPr lang="en-IN" sz="2000" dirty="0">
                <a:latin typeface="Arial Black" panose="020B0A04020102020204" pitchFamily="34" charset="0"/>
              </a:rPr>
              <a:t> </a:t>
            </a:r>
            <a:r>
              <a:rPr lang="en-IN" sz="2000" u="sng" dirty="0">
                <a:latin typeface="Arial Black" panose="020B0A04020102020204" pitchFamily="34" charset="0"/>
              </a:rPr>
              <a:t>HARDWARE REQUIREMENTS</a:t>
            </a:r>
            <a:r>
              <a:rPr lang="en-IN" sz="3600" u="sng" dirty="0"/>
              <a:t>:</a:t>
            </a:r>
          </a:p>
        </p:txBody>
      </p:sp>
      <p:sp>
        <p:nvSpPr>
          <p:cNvPr id="7" name="TextBox 6">
            <a:extLst>
              <a:ext uri="{FF2B5EF4-FFF2-40B4-BE49-F238E27FC236}">
                <a16:creationId xmlns:a16="http://schemas.microsoft.com/office/drawing/2014/main" id="{F7E85DF3-C953-4C61-39E9-67D3C83C644B}"/>
              </a:ext>
            </a:extLst>
          </p:cNvPr>
          <p:cNvSpPr txBox="1"/>
          <p:nvPr/>
        </p:nvSpPr>
        <p:spPr>
          <a:xfrm>
            <a:off x="1631578" y="1945441"/>
            <a:ext cx="10277924" cy="1846659"/>
          </a:xfrm>
          <a:prstGeom prst="rect">
            <a:avLst/>
          </a:prstGeom>
          <a:noFill/>
        </p:spPr>
        <p:txBody>
          <a:bodyPr wrap="square" rtlCol="0">
            <a:spAutoFit/>
          </a:bodyPr>
          <a:lstStyle/>
          <a:p>
            <a:r>
              <a:rPr lang="en-IN" sz="2400" dirty="0"/>
              <a:t>✓ SYSTEM        			        :    INTEL I5 </a:t>
            </a:r>
          </a:p>
          <a:p>
            <a:r>
              <a:rPr lang="en-IN" sz="2400" dirty="0"/>
              <a:t>✓ HARD DISK  			        :    500 GB</a:t>
            </a:r>
          </a:p>
          <a:p>
            <a:r>
              <a:rPr lang="en-IN" sz="2400" dirty="0"/>
              <a:t>✓ RAM   					        :	 4 GB </a:t>
            </a:r>
          </a:p>
          <a:p>
            <a:r>
              <a:rPr lang="en-IN" sz="2400" dirty="0"/>
              <a:t>✓ OPERATING SYSTEM	        :	 WINDOWS 10, 11 and above</a:t>
            </a:r>
            <a:r>
              <a:rPr lang="en-IN" sz="2000" dirty="0"/>
              <a:t> </a:t>
            </a:r>
            <a:r>
              <a:rPr lang="en-IN" sz="2400" dirty="0"/>
              <a:t>versions </a:t>
            </a:r>
          </a:p>
          <a:p>
            <a:endParaRPr lang="en-IN" dirty="0"/>
          </a:p>
        </p:txBody>
      </p:sp>
      <p:sp>
        <p:nvSpPr>
          <p:cNvPr id="9" name="TextBox 8">
            <a:extLst>
              <a:ext uri="{FF2B5EF4-FFF2-40B4-BE49-F238E27FC236}">
                <a16:creationId xmlns:a16="http://schemas.microsoft.com/office/drawing/2014/main" id="{326F3AE8-F843-7D53-6175-858B25CBFFCF}"/>
              </a:ext>
            </a:extLst>
          </p:cNvPr>
          <p:cNvSpPr txBox="1"/>
          <p:nvPr/>
        </p:nvSpPr>
        <p:spPr>
          <a:xfrm>
            <a:off x="1310509" y="3563464"/>
            <a:ext cx="6104964" cy="400110"/>
          </a:xfrm>
          <a:prstGeom prst="rect">
            <a:avLst/>
          </a:prstGeom>
          <a:noFill/>
        </p:spPr>
        <p:txBody>
          <a:bodyPr wrap="square">
            <a:spAutoFit/>
          </a:bodyPr>
          <a:lstStyle/>
          <a:p>
            <a:pPr>
              <a:buClr>
                <a:schemeClr val="bg2">
                  <a:lumMod val="60000"/>
                  <a:lumOff val="40000"/>
                </a:schemeClr>
              </a:buClr>
            </a:pPr>
            <a:r>
              <a:rPr lang="en-IN" sz="2000" u="sng" dirty="0">
                <a:latin typeface="Arial Black" panose="020B0A04020102020204" pitchFamily="34" charset="0"/>
              </a:rPr>
              <a:t>SOFTWARE</a:t>
            </a:r>
            <a:r>
              <a:rPr lang="en-IN" u="sng" dirty="0"/>
              <a:t> </a:t>
            </a:r>
            <a:r>
              <a:rPr lang="en-IN" sz="2000" u="sng" dirty="0">
                <a:latin typeface="Arial Black" panose="020B0A04020102020204" pitchFamily="34" charset="0"/>
              </a:rPr>
              <a:t>REQUIREMENTS</a:t>
            </a:r>
            <a:r>
              <a:rPr lang="en-IN" dirty="0"/>
              <a:t>:</a:t>
            </a:r>
          </a:p>
        </p:txBody>
      </p:sp>
      <p:sp>
        <p:nvSpPr>
          <p:cNvPr id="11" name="TextBox 10">
            <a:extLst>
              <a:ext uri="{FF2B5EF4-FFF2-40B4-BE49-F238E27FC236}">
                <a16:creationId xmlns:a16="http://schemas.microsoft.com/office/drawing/2014/main" id="{8968E715-DC01-E413-3061-989886F531C2}"/>
              </a:ext>
            </a:extLst>
          </p:cNvPr>
          <p:cNvSpPr txBox="1"/>
          <p:nvPr/>
        </p:nvSpPr>
        <p:spPr>
          <a:xfrm>
            <a:off x="1631578" y="4176566"/>
            <a:ext cx="10560422" cy="1015663"/>
          </a:xfrm>
          <a:prstGeom prst="rect">
            <a:avLst/>
          </a:prstGeom>
          <a:noFill/>
        </p:spPr>
        <p:txBody>
          <a:bodyPr wrap="square">
            <a:spAutoFit/>
          </a:bodyPr>
          <a:lstStyle/>
          <a:p>
            <a:r>
              <a:rPr lang="en-IN" dirty="0"/>
              <a:t>✓ </a:t>
            </a:r>
            <a:r>
              <a:rPr lang="en-IN" sz="2000" dirty="0"/>
              <a:t>WEB FRAMEWORK			   : 	  FLASK </a:t>
            </a:r>
          </a:p>
          <a:p>
            <a:r>
              <a:rPr lang="en-IN" sz="2000" dirty="0"/>
              <a:t>✓ TECHNOLOGY				   : 	  PYTHON,HTML,CSS,BOOTSTRAP </a:t>
            </a:r>
          </a:p>
          <a:p>
            <a:r>
              <a:rPr lang="en-IN" sz="2000" dirty="0"/>
              <a:t>✓ LIBRARIES USED 		                :  	  Pandas, NumPy, Seaborn, Matplotlib, Scikit-Learn</a:t>
            </a:r>
          </a:p>
        </p:txBody>
      </p:sp>
      <p:sp>
        <p:nvSpPr>
          <p:cNvPr id="13" name="TextBox 12">
            <a:extLst>
              <a:ext uri="{FF2B5EF4-FFF2-40B4-BE49-F238E27FC236}">
                <a16:creationId xmlns:a16="http://schemas.microsoft.com/office/drawing/2014/main" id="{424AD1A2-4610-4155-FA42-C36E065E41D1}"/>
              </a:ext>
            </a:extLst>
          </p:cNvPr>
          <p:cNvSpPr txBox="1"/>
          <p:nvPr/>
        </p:nvSpPr>
        <p:spPr>
          <a:xfrm>
            <a:off x="1310326" y="5754376"/>
            <a:ext cx="6071096" cy="400110"/>
          </a:xfrm>
          <a:prstGeom prst="rect">
            <a:avLst/>
          </a:prstGeom>
          <a:noFill/>
        </p:spPr>
        <p:txBody>
          <a:bodyPr wrap="square">
            <a:spAutoFit/>
          </a:bodyPr>
          <a:lstStyle/>
          <a:p>
            <a:r>
              <a:rPr lang="en-IN" sz="2000" u="sng" dirty="0">
                <a:latin typeface="Arial Black" panose="020B0A04020102020204" pitchFamily="34" charset="0"/>
              </a:rPr>
              <a:t>HOSSTING</a:t>
            </a:r>
            <a:r>
              <a:rPr lang="en-IN" u="sng" dirty="0"/>
              <a:t> </a:t>
            </a:r>
            <a:r>
              <a:rPr lang="en-IN" u="sng" dirty="0">
                <a:latin typeface="Arial Black" panose="020B0A04020102020204" pitchFamily="34" charset="0"/>
              </a:rPr>
              <a:t>ENVIRONMENT</a:t>
            </a:r>
            <a:r>
              <a:rPr lang="en-IN" u="sng" dirty="0"/>
              <a:t> 	</a:t>
            </a:r>
            <a:r>
              <a:rPr lang="en-IN" dirty="0"/>
              <a:t>        :      </a:t>
            </a:r>
            <a:r>
              <a:rPr lang="en-IN" sz="2000" b="1" dirty="0"/>
              <a:t>HEROKU</a:t>
            </a:r>
          </a:p>
        </p:txBody>
      </p:sp>
    </p:spTree>
    <p:extLst>
      <p:ext uri="{BB962C8B-B14F-4D97-AF65-F5344CB8AC3E}">
        <p14:creationId xmlns:p14="http://schemas.microsoft.com/office/powerpoint/2010/main" val="334864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59D94-CC21-FC37-E7A8-156ADB4F4B20}"/>
              </a:ext>
            </a:extLst>
          </p:cNvPr>
          <p:cNvSpPr txBox="1"/>
          <p:nvPr/>
        </p:nvSpPr>
        <p:spPr>
          <a:xfrm>
            <a:off x="846870" y="709889"/>
            <a:ext cx="4721211" cy="646331"/>
          </a:xfrm>
          <a:prstGeom prst="rect">
            <a:avLst/>
          </a:prstGeom>
          <a:noFill/>
        </p:spPr>
        <p:txBody>
          <a:bodyPr wrap="square" rtlCol="0">
            <a:spAutoFit/>
          </a:bodyPr>
          <a:lstStyle/>
          <a:p>
            <a:pPr algn="l"/>
            <a:r>
              <a:rPr lang="en-IN" sz="3600" dirty="0">
                <a:solidFill>
                  <a:srgbClr val="002060"/>
                </a:solidFill>
                <a:latin typeface="Algerian" panose="04020705040A02060702" pitchFamily="82" charset="0"/>
              </a:rPr>
              <a:t>ARCHITECTURE:</a:t>
            </a:r>
          </a:p>
        </p:txBody>
      </p:sp>
      <p:sp>
        <p:nvSpPr>
          <p:cNvPr id="8" name="TextBox 7">
            <a:extLst>
              <a:ext uri="{FF2B5EF4-FFF2-40B4-BE49-F238E27FC236}">
                <a16:creationId xmlns:a16="http://schemas.microsoft.com/office/drawing/2014/main" id="{EBACCC37-0206-1A63-B969-1CC6597EB82A}"/>
              </a:ext>
            </a:extLst>
          </p:cNvPr>
          <p:cNvSpPr txBox="1"/>
          <p:nvPr/>
        </p:nvSpPr>
        <p:spPr>
          <a:xfrm>
            <a:off x="4731490" y="4784653"/>
            <a:ext cx="3753293" cy="646331"/>
          </a:xfrm>
          <a:prstGeom prst="rect">
            <a:avLst/>
          </a:prstGeom>
          <a:noFill/>
        </p:spPr>
        <p:txBody>
          <a:bodyPr wrap="square" rtlCol="0">
            <a:spAutoFit/>
          </a:bodyPr>
          <a:lstStyle/>
          <a:p>
            <a:pPr algn="l"/>
            <a:endParaRPr lang="en-IN" dirty="0"/>
          </a:p>
          <a:p>
            <a:pPr algn="l"/>
            <a:endParaRPr lang="en-IN" dirty="0"/>
          </a:p>
        </p:txBody>
      </p:sp>
      <p:sp>
        <p:nvSpPr>
          <p:cNvPr id="9" name="Rectangle 8">
            <a:extLst>
              <a:ext uri="{FF2B5EF4-FFF2-40B4-BE49-F238E27FC236}">
                <a16:creationId xmlns:a16="http://schemas.microsoft.com/office/drawing/2014/main" id="{8000EAAF-E48F-318C-8991-7BCF578388C5}"/>
              </a:ext>
            </a:extLst>
          </p:cNvPr>
          <p:cNvSpPr/>
          <p:nvPr/>
        </p:nvSpPr>
        <p:spPr>
          <a:xfrm>
            <a:off x="1000187" y="1716925"/>
            <a:ext cx="1849710" cy="827238"/>
          </a:xfrm>
          <a:prstGeom prst="rect">
            <a:avLst/>
          </a:prstGeom>
          <a:solidFill>
            <a:schemeClr val="bg2">
              <a:lumMod val="75000"/>
              <a:alpha val="50000"/>
            </a:schemeClr>
          </a:solidFill>
          <a:ln>
            <a:solidFill>
              <a:srgbClr val="7030A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solidFill>
                  <a:schemeClr val="tx1"/>
                </a:solidFill>
              </a:rPr>
              <a:t>Understand the </a:t>
            </a:r>
          </a:p>
          <a:p>
            <a:pPr algn="ctr"/>
            <a:r>
              <a:rPr lang="en-IN" dirty="0">
                <a:solidFill>
                  <a:schemeClr val="tx1"/>
                </a:solidFill>
              </a:rPr>
              <a:t>problem</a:t>
            </a:r>
          </a:p>
        </p:txBody>
      </p:sp>
      <p:sp>
        <p:nvSpPr>
          <p:cNvPr id="10" name="Rectangle 9">
            <a:extLst>
              <a:ext uri="{FF2B5EF4-FFF2-40B4-BE49-F238E27FC236}">
                <a16:creationId xmlns:a16="http://schemas.microsoft.com/office/drawing/2014/main" id="{19277EA0-E1E8-F576-4702-F21D7CBC9C30}"/>
              </a:ext>
            </a:extLst>
          </p:cNvPr>
          <p:cNvSpPr/>
          <p:nvPr/>
        </p:nvSpPr>
        <p:spPr>
          <a:xfrm>
            <a:off x="3939385" y="1715019"/>
            <a:ext cx="1849710" cy="831049"/>
          </a:xfrm>
          <a:prstGeom prst="rect">
            <a:avLst/>
          </a:prstGeom>
          <a:solidFill>
            <a:schemeClr val="bg2">
              <a:lumMod val="75000"/>
              <a:alpha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Data</a:t>
            </a:r>
          </a:p>
          <a:p>
            <a:pPr algn="ctr"/>
            <a:r>
              <a:rPr lang="en-IN" dirty="0">
                <a:solidFill>
                  <a:schemeClr val="tx1"/>
                </a:solidFill>
              </a:rPr>
              <a:t> Gathering</a:t>
            </a:r>
          </a:p>
        </p:txBody>
      </p:sp>
      <p:sp>
        <p:nvSpPr>
          <p:cNvPr id="11" name="Rectangle 10">
            <a:extLst>
              <a:ext uri="{FF2B5EF4-FFF2-40B4-BE49-F238E27FC236}">
                <a16:creationId xmlns:a16="http://schemas.microsoft.com/office/drawing/2014/main" id="{D0DB89A5-385B-AEA4-FE48-6A1E32C3DE04}"/>
              </a:ext>
            </a:extLst>
          </p:cNvPr>
          <p:cNvSpPr/>
          <p:nvPr/>
        </p:nvSpPr>
        <p:spPr>
          <a:xfrm>
            <a:off x="6878583" y="1659390"/>
            <a:ext cx="1849710" cy="829144"/>
          </a:xfrm>
          <a:prstGeom prst="rect">
            <a:avLst/>
          </a:prstGeom>
          <a:solidFill>
            <a:schemeClr val="bg2">
              <a:lumMod val="75000"/>
              <a:alpha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Data</a:t>
            </a:r>
          </a:p>
          <a:p>
            <a:pPr algn="ctr"/>
            <a:r>
              <a:rPr lang="en-IN" dirty="0">
                <a:solidFill>
                  <a:schemeClr val="tx1"/>
                </a:solidFill>
              </a:rPr>
              <a:t>Wrangling</a:t>
            </a:r>
          </a:p>
        </p:txBody>
      </p:sp>
      <p:sp>
        <p:nvSpPr>
          <p:cNvPr id="12" name="Rectangle 11">
            <a:extLst>
              <a:ext uri="{FF2B5EF4-FFF2-40B4-BE49-F238E27FC236}">
                <a16:creationId xmlns:a16="http://schemas.microsoft.com/office/drawing/2014/main" id="{D4C83507-39B2-976B-9843-50EE2C7DA1FA}"/>
              </a:ext>
            </a:extLst>
          </p:cNvPr>
          <p:cNvSpPr/>
          <p:nvPr/>
        </p:nvSpPr>
        <p:spPr>
          <a:xfrm>
            <a:off x="9817781" y="1659390"/>
            <a:ext cx="1849710" cy="829143"/>
          </a:xfrm>
          <a:prstGeom prst="rect">
            <a:avLst/>
          </a:prstGeom>
          <a:solidFill>
            <a:schemeClr val="bg2">
              <a:lumMod val="75000"/>
              <a:alpha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EDA</a:t>
            </a:r>
          </a:p>
        </p:txBody>
      </p:sp>
      <p:sp>
        <p:nvSpPr>
          <p:cNvPr id="15" name="Rectangle 14">
            <a:extLst>
              <a:ext uri="{FF2B5EF4-FFF2-40B4-BE49-F238E27FC236}">
                <a16:creationId xmlns:a16="http://schemas.microsoft.com/office/drawing/2014/main" id="{9225FEA8-241B-C0D4-EE16-0DC4858888EB}"/>
              </a:ext>
            </a:extLst>
          </p:cNvPr>
          <p:cNvSpPr/>
          <p:nvPr/>
        </p:nvSpPr>
        <p:spPr>
          <a:xfrm>
            <a:off x="9817781" y="3803780"/>
            <a:ext cx="1817297" cy="909607"/>
          </a:xfrm>
          <a:prstGeom prst="rect">
            <a:avLst/>
          </a:prstGeom>
          <a:solidFill>
            <a:schemeClr val="bg2">
              <a:lumMod val="75000"/>
              <a:alpha val="50000"/>
            </a:schemeClr>
          </a:solidFill>
          <a:ln>
            <a:solidFill>
              <a:srgbClr val="7030A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solidFill>
                  <a:schemeClr val="tx1"/>
                </a:solidFill>
              </a:rPr>
              <a:t>Modelling</a:t>
            </a:r>
          </a:p>
        </p:txBody>
      </p:sp>
      <p:sp>
        <p:nvSpPr>
          <p:cNvPr id="19" name="Rectangle 18">
            <a:extLst>
              <a:ext uri="{FF2B5EF4-FFF2-40B4-BE49-F238E27FC236}">
                <a16:creationId xmlns:a16="http://schemas.microsoft.com/office/drawing/2014/main" id="{76FE395C-5E8B-E15B-F6BD-BA53058ADA80}"/>
              </a:ext>
            </a:extLst>
          </p:cNvPr>
          <p:cNvSpPr/>
          <p:nvPr/>
        </p:nvSpPr>
        <p:spPr>
          <a:xfrm>
            <a:off x="1024586" y="3869393"/>
            <a:ext cx="1849710" cy="843993"/>
          </a:xfrm>
          <a:prstGeom prst="rect">
            <a:avLst/>
          </a:prstGeom>
          <a:solidFill>
            <a:schemeClr val="bg2">
              <a:lumMod val="75000"/>
              <a:alpha val="50000"/>
            </a:schemeClr>
          </a:solidFill>
          <a:ln>
            <a:solidFill>
              <a:srgbClr val="7030A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solidFill>
                  <a:schemeClr val="tx1"/>
                </a:solidFill>
              </a:rPr>
              <a:t>Deployment</a:t>
            </a:r>
          </a:p>
        </p:txBody>
      </p:sp>
      <p:sp>
        <p:nvSpPr>
          <p:cNvPr id="4" name="Rectangle 3">
            <a:extLst>
              <a:ext uri="{FF2B5EF4-FFF2-40B4-BE49-F238E27FC236}">
                <a16:creationId xmlns:a16="http://schemas.microsoft.com/office/drawing/2014/main" id="{C51DF32C-FF4F-1079-CB44-D66C7CD45043}"/>
              </a:ext>
            </a:extLst>
          </p:cNvPr>
          <p:cNvSpPr/>
          <p:nvPr/>
        </p:nvSpPr>
        <p:spPr>
          <a:xfrm>
            <a:off x="6878583" y="3869394"/>
            <a:ext cx="1849710" cy="843993"/>
          </a:xfrm>
          <a:prstGeom prst="rect">
            <a:avLst/>
          </a:prstGeom>
          <a:solidFill>
            <a:schemeClr val="bg2">
              <a:lumMod val="50000"/>
              <a:alpha val="29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Performance</a:t>
            </a:r>
          </a:p>
          <a:p>
            <a:pPr algn="ctr"/>
            <a:r>
              <a:rPr lang="en-IN" dirty="0">
                <a:solidFill>
                  <a:schemeClr val="tx1"/>
                </a:solidFill>
              </a:rPr>
              <a:t>Metrics</a:t>
            </a:r>
          </a:p>
        </p:txBody>
      </p:sp>
      <p:sp>
        <p:nvSpPr>
          <p:cNvPr id="3" name="Rectangle 2">
            <a:extLst>
              <a:ext uri="{FF2B5EF4-FFF2-40B4-BE49-F238E27FC236}">
                <a16:creationId xmlns:a16="http://schemas.microsoft.com/office/drawing/2014/main" id="{F9204899-2E02-0F7C-0A1E-5F98DD0CE346}"/>
              </a:ext>
            </a:extLst>
          </p:cNvPr>
          <p:cNvSpPr/>
          <p:nvPr/>
        </p:nvSpPr>
        <p:spPr>
          <a:xfrm>
            <a:off x="3939385" y="3869392"/>
            <a:ext cx="1825311" cy="84399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Predicting GDP</a:t>
            </a:r>
          </a:p>
        </p:txBody>
      </p:sp>
      <p:sp>
        <p:nvSpPr>
          <p:cNvPr id="6" name="Arrow: Right 5">
            <a:extLst>
              <a:ext uri="{FF2B5EF4-FFF2-40B4-BE49-F238E27FC236}">
                <a16:creationId xmlns:a16="http://schemas.microsoft.com/office/drawing/2014/main" id="{7F180269-B18E-6685-A792-F36960E5753C}"/>
              </a:ext>
            </a:extLst>
          </p:cNvPr>
          <p:cNvSpPr/>
          <p:nvPr/>
        </p:nvSpPr>
        <p:spPr>
          <a:xfrm>
            <a:off x="3116345" y="1923257"/>
            <a:ext cx="556591" cy="4145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31BFB6F3-94F6-5573-658A-F094CE9B4C94}"/>
              </a:ext>
            </a:extLst>
          </p:cNvPr>
          <p:cNvSpPr/>
          <p:nvPr/>
        </p:nvSpPr>
        <p:spPr>
          <a:xfrm>
            <a:off x="6055544" y="1950203"/>
            <a:ext cx="553979" cy="38762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F2EDF825-35A7-2D22-B56E-E72B381BEDF3}"/>
              </a:ext>
            </a:extLst>
          </p:cNvPr>
          <p:cNvSpPr/>
          <p:nvPr/>
        </p:nvSpPr>
        <p:spPr>
          <a:xfrm>
            <a:off x="8996047" y="1923257"/>
            <a:ext cx="555457" cy="4145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B01847D8-7A00-B8AC-C651-D76175E17E07}"/>
              </a:ext>
            </a:extLst>
          </p:cNvPr>
          <p:cNvSpPr/>
          <p:nvPr/>
        </p:nvSpPr>
        <p:spPr>
          <a:xfrm flipH="1">
            <a:off x="9009202" y="4070382"/>
            <a:ext cx="511264" cy="4145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6907C0E8-B706-A064-6972-67B12754079B}"/>
              </a:ext>
            </a:extLst>
          </p:cNvPr>
          <p:cNvSpPr/>
          <p:nvPr/>
        </p:nvSpPr>
        <p:spPr>
          <a:xfrm flipH="1">
            <a:off x="6030973" y="4084072"/>
            <a:ext cx="553978" cy="4145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C043EB81-5559-189D-E55A-1672B2E34362}"/>
              </a:ext>
            </a:extLst>
          </p:cNvPr>
          <p:cNvSpPr/>
          <p:nvPr/>
        </p:nvSpPr>
        <p:spPr>
          <a:xfrm flipH="1">
            <a:off x="3091947" y="4084102"/>
            <a:ext cx="556590" cy="4145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178521CB-8E63-626F-A68F-37DEAAAFDEB6}"/>
              </a:ext>
            </a:extLst>
          </p:cNvPr>
          <p:cNvSpPr/>
          <p:nvPr/>
        </p:nvSpPr>
        <p:spPr>
          <a:xfrm>
            <a:off x="10483628" y="2836403"/>
            <a:ext cx="518016" cy="69573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336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6A3F8B-0A84-4C73-3811-362FD680BB46}"/>
              </a:ext>
            </a:extLst>
          </p:cNvPr>
          <p:cNvSpPr txBox="1"/>
          <p:nvPr/>
        </p:nvSpPr>
        <p:spPr>
          <a:xfrm>
            <a:off x="811305" y="818902"/>
            <a:ext cx="5970494" cy="769441"/>
          </a:xfrm>
          <a:prstGeom prst="rect">
            <a:avLst/>
          </a:prstGeom>
          <a:noFill/>
        </p:spPr>
        <p:txBody>
          <a:bodyPr wrap="square" rtlCol="0">
            <a:spAutoFit/>
          </a:bodyPr>
          <a:lstStyle/>
          <a:p>
            <a:r>
              <a:rPr lang="en-IN" sz="4400" dirty="0">
                <a:solidFill>
                  <a:srgbClr val="002060"/>
                </a:solidFill>
                <a:latin typeface="Algerian" panose="04020705040A02060702" pitchFamily="82" charset="0"/>
              </a:rPr>
              <a:t>MODULES</a:t>
            </a:r>
          </a:p>
        </p:txBody>
      </p:sp>
      <p:sp>
        <p:nvSpPr>
          <p:cNvPr id="3" name="TextBox 2">
            <a:extLst>
              <a:ext uri="{FF2B5EF4-FFF2-40B4-BE49-F238E27FC236}">
                <a16:creationId xmlns:a16="http://schemas.microsoft.com/office/drawing/2014/main" id="{16EF62FE-A5E1-76DD-5A4A-0421A92ED24D}"/>
              </a:ext>
            </a:extLst>
          </p:cNvPr>
          <p:cNvSpPr txBox="1"/>
          <p:nvPr/>
        </p:nvSpPr>
        <p:spPr>
          <a:xfrm>
            <a:off x="811305" y="1748150"/>
            <a:ext cx="10295965" cy="584775"/>
          </a:xfrm>
          <a:prstGeom prst="rect">
            <a:avLst/>
          </a:prstGeom>
          <a:noFill/>
        </p:spPr>
        <p:txBody>
          <a:bodyPr wrap="square" rtlCol="0">
            <a:spAutoFit/>
          </a:bodyPr>
          <a:lstStyle/>
          <a:p>
            <a:r>
              <a:rPr lang="en-IN" sz="3200" dirty="0">
                <a:latin typeface="Corbel" panose="020B0503020204020204" pitchFamily="34" charset="0"/>
              </a:rPr>
              <a:t>This project contains 4 modules:</a:t>
            </a:r>
          </a:p>
        </p:txBody>
      </p:sp>
      <p:sp>
        <p:nvSpPr>
          <p:cNvPr id="4" name="TextBox 3">
            <a:extLst>
              <a:ext uri="{FF2B5EF4-FFF2-40B4-BE49-F238E27FC236}">
                <a16:creationId xmlns:a16="http://schemas.microsoft.com/office/drawing/2014/main" id="{06845A44-BF07-D41B-D434-8618EA3A1337}"/>
              </a:ext>
            </a:extLst>
          </p:cNvPr>
          <p:cNvSpPr txBox="1"/>
          <p:nvPr/>
        </p:nvSpPr>
        <p:spPr>
          <a:xfrm>
            <a:off x="2447637" y="3012053"/>
            <a:ext cx="9296264" cy="2092881"/>
          </a:xfrm>
          <a:prstGeom prst="rect">
            <a:avLst/>
          </a:prstGeom>
          <a:noFill/>
        </p:spPr>
        <p:txBody>
          <a:bodyPr wrap="square" rtlCol="0">
            <a:spAutoFit/>
          </a:bodyPr>
          <a:lstStyle/>
          <a:p>
            <a:pPr marL="457200" indent="-457200">
              <a:buFont typeface="Wingdings" panose="05000000000000000000" pitchFamily="2" charset="2"/>
              <a:buChar char="q"/>
            </a:pPr>
            <a:r>
              <a:rPr lang="en-IN" sz="2800" dirty="0">
                <a:latin typeface="Corbel" panose="020B0503020204020204" pitchFamily="34" charset="0"/>
              </a:rPr>
              <a:t>EXPLORATORY DATA ANALYSIS    </a:t>
            </a:r>
          </a:p>
          <a:p>
            <a:pPr marL="457200" indent="-457200">
              <a:buFont typeface="Wingdings" panose="05000000000000000000" pitchFamily="2" charset="2"/>
              <a:buChar char="q"/>
            </a:pPr>
            <a:r>
              <a:rPr lang="en-IN" sz="2800" dirty="0">
                <a:latin typeface="Corbel" panose="020B0503020204020204" pitchFamily="34" charset="0"/>
              </a:rPr>
              <a:t>MODELLING                                </a:t>
            </a:r>
          </a:p>
          <a:p>
            <a:pPr marL="457200" indent="-457200">
              <a:buFont typeface="Wingdings" panose="05000000000000000000" pitchFamily="2" charset="2"/>
              <a:buChar char="q"/>
            </a:pPr>
            <a:r>
              <a:rPr lang="en-IN" sz="2800" dirty="0">
                <a:latin typeface="Corbel" panose="020B0503020204020204" pitchFamily="34" charset="0"/>
              </a:rPr>
              <a:t>PERFORMANCE METRICS              </a:t>
            </a:r>
          </a:p>
          <a:p>
            <a:pPr marL="457200" indent="-457200">
              <a:buFont typeface="Wingdings" panose="05000000000000000000" pitchFamily="2" charset="2"/>
              <a:buChar char="q"/>
            </a:pPr>
            <a:r>
              <a:rPr lang="en-IN" sz="2800" dirty="0">
                <a:latin typeface="Corbel" panose="020B0503020204020204" pitchFamily="34" charset="0"/>
              </a:rPr>
              <a:t>DEPLOYMENT                              </a:t>
            </a:r>
          </a:p>
          <a:p>
            <a:endParaRPr lang="en-IN" dirty="0"/>
          </a:p>
        </p:txBody>
      </p:sp>
    </p:spTree>
    <p:extLst>
      <p:ext uri="{BB962C8B-B14F-4D97-AF65-F5344CB8AC3E}">
        <p14:creationId xmlns:p14="http://schemas.microsoft.com/office/powerpoint/2010/main" val="296413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2B01EF-4166-4481-423F-09B453DE40B8}"/>
              </a:ext>
            </a:extLst>
          </p:cNvPr>
          <p:cNvSpPr txBox="1"/>
          <p:nvPr/>
        </p:nvSpPr>
        <p:spPr>
          <a:xfrm>
            <a:off x="1735864" y="2551837"/>
            <a:ext cx="9459798" cy="1754326"/>
          </a:xfrm>
          <a:prstGeom prst="rect">
            <a:avLst/>
          </a:prstGeom>
          <a:noFill/>
        </p:spPr>
        <p:txBody>
          <a:bodyPr wrap="square" rtlCol="0">
            <a:spAutoFit/>
          </a:bodyPr>
          <a:lstStyle/>
          <a:p>
            <a:r>
              <a:rPr lang="en-IN" sz="3600" dirty="0"/>
              <a:t>                 </a:t>
            </a:r>
            <a:r>
              <a:rPr lang="en-IN" sz="3600" dirty="0">
                <a:solidFill>
                  <a:srgbClr val="FF0000"/>
                </a:solidFill>
                <a:latin typeface="Arial Black" panose="020B0A04020102020204" pitchFamily="34" charset="0"/>
              </a:rPr>
              <a:t>DATA WRANGLING</a:t>
            </a:r>
          </a:p>
          <a:p>
            <a:r>
              <a:rPr lang="en-IN" sz="3600" dirty="0">
                <a:solidFill>
                  <a:srgbClr val="FF0000"/>
                </a:solidFill>
                <a:latin typeface="Arial Black" panose="020B0A04020102020204" pitchFamily="34" charset="0"/>
              </a:rPr>
              <a:t>                           &amp;</a:t>
            </a:r>
          </a:p>
          <a:p>
            <a:r>
              <a:rPr lang="en-IN" sz="3600" dirty="0">
                <a:solidFill>
                  <a:srgbClr val="FF0000"/>
                </a:solidFill>
                <a:latin typeface="Arial Black" panose="020B0A04020102020204" pitchFamily="34" charset="0"/>
              </a:rPr>
              <a:t>     EXPLORATORY DATA ANALYSIS</a:t>
            </a:r>
          </a:p>
        </p:txBody>
      </p:sp>
    </p:spTree>
    <p:extLst>
      <p:ext uri="{BB962C8B-B14F-4D97-AF65-F5344CB8AC3E}">
        <p14:creationId xmlns:p14="http://schemas.microsoft.com/office/powerpoint/2010/main" val="155102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EC0703-F5E1-26F4-4C3B-AE92C3B66BE1}"/>
              </a:ext>
            </a:extLst>
          </p:cNvPr>
          <p:cNvSpPr txBox="1"/>
          <p:nvPr/>
        </p:nvSpPr>
        <p:spPr>
          <a:xfrm>
            <a:off x="691159" y="530133"/>
            <a:ext cx="4673680" cy="769441"/>
          </a:xfrm>
          <a:prstGeom prst="rect">
            <a:avLst/>
          </a:prstGeom>
          <a:noFill/>
        </p:spPr>
        <p:txBody>
          <a:bodyPr wrap="square" rtlCol="0">
            <a:spAutoFit/>
          </a:bodyPr>
          <a:lstStyle/>
          <a:p>
            <a:pPr algn="l"/>
            <a:r>
              <a:rPr lang="en-IN" sz="4400" dirty="0">
                <a:solidFill>
                  <a:srgbClr val="002060"/>
                </a:solidFill>
                <a:latin typeface="Algerian" panose="04020705040A02060702" pitchFamily="82" charset="0"/>
              </a:rPr>
              <a:t>LOAD LIBRARIES</a:t>
            </a:r>
          </a:p>
        </p:txBody>
      </p:sp>
      <p:sp>
        <p:nvSpPr>
          <p:cNvPr id="3" name="TextBox 2">
            <a:extLst>
              <a:ext uri="{FF2B5EF4-FFF2-40B4-BE49-F238E27FC236}">
                <a16:creationId xmlns:a16="http://schemas.microsoft.com/office/drawing/2014/main" id="{3D3F2EF4-C0F7-1338-DCF2-398CCF535AA0}"/>
              </a:ext>
            </a:extLst>
          </p:cNvPr>
          <p:cNvSpPr txBox="1"/>
          <p:nvPr/>
        </p:nvSpPr>
        <p:spPr>
          <a:xfrm>
            <a:off x="691159" y="1502083"/>
            <a:ext cx="10539046" cy="4616648"/>
          </a:xfrm>
          <a:prstGeom prst="rect">
            <a:avLst/>
          </a:prstGeom>
          <a:noFill/>
        </p:spPr>
        <p:txBody>
          <a:bodyPr wrap="square" rtlCol="0">
            <a:spAutoFit/>
          </a:bodyPr>
          <a:lstStyle/>
          <a:p>
            <a:pPr marL="571500" indent="-571500">
              <a:buFont typeface="Wingdings" panose="05000000000000000000" pitchFamily="2" charset="2"/>
              <a:buChar char="v"/>
            </a:pPr>
            <a:r>
              <a:rPr lang="en-IN" sz="3600" u="sng" dirty="0">
                <a:solidFill>
                  <a:srgbClr val="C00000"/>
                </a:solidFill>
              </a:rPr>
              <a:t>Pandas :</a:t>
            </a:r>
            <a:r>
              <a:rPr lang="en-IN" sz="2800" dirty="0">
                <a:solidFill>
                  <a:srgbClr val="C00000"/>
                </a:solidFill>
              </a:rPr>
              <a:t> </a:t>
            </a:r>
          </a:p>
          <a:p>
            <a:pPr marL="571500" indent="-571500">
              <a:buFont typeface="Wingdings" panose="05000000000000000000" pitchFamily="2" charset="2"/>
              <a:buChar char="v"/>
            </a:pPr>
            <a:endParaRPr lang="en-IN" sz="2800" dirty="0">
              <a:solidFill>
                <a:srgbClr val="C00000"/>
              </a:solidFill>
            </a:endParaRPr>
          </a:p>
          <a:p>
            <a:pPr marL="1028700" lvl="1" indent="-571500">
              <a:buFont typeface="Wingdings" panose="05000000000000000000" pitchFamily="2" charset="2"/>
              <a:buChar char="Ø"/>
            </a:pPr>
            <a:r>
              <a:rPr lang="en-IN" sz="2800" dirty="0">
                <a:latin typeface="Corbel" panose="020B0503020204020204" pitchFamily="34" charset="0"/>
              </a:rPr>
              <a:t>Pandas is defined as a open-source library</a:t>
            </a:r>
          </a:p>
          <a:p>
            <a:pPr marL="914400" lvl="1" indent="-457200">
              <a:buFont typeface="Wingdings" panose="05000000000000000000" pitchFamily="2" charset="2"/>
              <a:buChar char="Ø"/>
            </a:pPr>
            <a:r>
              <a:rPr lang="en-IN" sz="2800" dirty="0">
                <a:latin typeface="Corbel" panose="020B0503020204020204" pitchFamily="34" charset="0"/>
              </a:rPr>
              <a:t>It is used for working with dataset</a:t>
            </a:r>
          </a:p>
          <a:p>
            <a:endParaRPr lang="en-IN" sz="2800" dirty="0">
              <a:solidFill>
                <a:srgbClr val="C00000"/>
              </a:solidFill>
            </a:endParaRPr>
          </a:p>
          <a:p>
            <a:pPr marL="571500" indent="-571500">
              <a:buFont typeface="Wingdings" panose="05000000000000000000" pitchFamily="2" charset="2"/>
              <a:buChar char="v"/>
            </a:pPr>
            <a:r>
              <a:rPr lang="en-IN" sz="3600" u="sng" dirty="0">
                <a:solidFill>
                  <a:srgbClr val="C00000"/>
                </a:solidFill>
              </a:rPr>
              <a:t>Numpy</a:t>
            </a:r>
            <a:r>
              <a:rPr lang="en-IN" sz="3600" dirty="0">
                <a:solidFill>
                  <a:srgbClr val="C00000"/>
                </a:solidFill>
              </a:rPr>
              <a:t> :</a:t>
            </a:r>
          </a:p>
          <a:p>
            <a:pPr marL="571500" indent="-571500">
              <a:buFont typeface="Wingdings" panose="05000000000000000000" pitchFamily="2" charset="2"/>
              <a:buChar char="v"/>
            </a:pPr>
            <a:endParaRPr lang="en-IN" sz="3600" dirty="0">
              <a:solidFill>
                <a:srgbClr val="C00000"/>
              </a:solidFill>
            </a:endParaRPr>
          </a:p>
          <a:p>
            <a:pPr marL="742950" lvl="1" indent="-285750" algn="just">
              <a:buFont typeface="Wingdings" panose="05000000000000000000" pitchFamily="2" charset="2"/>
              <a:buChar char="Ø"/>
            </a:pPr>
            <a:r>
              <a:rPr lang="en-US" sz="2800" dirty="0">
                <a:latin typeface="Corbel" panose="020B0503020204020204" pitchFamily="34" charset="0"/>
              </a:rPr>
              <a:t>NumPy (Numerical Python) is an open-source core Python library</a:t>
            </a:r>
            <a:r>
              <a:rPr lang="en-IN" sz="2800" dirty="0">
                <a:latin typeface="Corbel" panose="020B0503020204020204" pitchFamily="34" charset="0"/>
              </a:rPr>
              <a:t>.</a:t>
            </a:r>
          </a:p>
          <a:p>
            <a:pPr marL="914400" lvl="1" indent="-457200" algn="just">
              <a:buFont typeface="Wingdings" panose="05000000000000000000" pitchFamily="2" charset="2"/>
              <a:buChar char="Ø"/>
            </a:pPr>
            <a:r>
              <a:rPr lang="en-US" sz="2800" dirty="0">
                <a:latin typeface="Corbel" panose="020B0503020204020204" pitchFamily="34" charset="0"/>
              </a:rPr>
              <a:t>It is a general-purpose array and matrices processing package</a:t>
            </a:r>
            <a:r>
              <a:rPr lang="en-US" sz="2800" dirty="0"/>
              <a:t>.</a:t>
            </a:r>
            <a:endParaRPr lang="en-IN" sz="2800" dirty="0"/>
          </a:p>
          <a:p>
            <a:endParaRPr lang="en-IN" dirty="0"/>
          </a:p>
        </p:txBody>
      </p:sp>
    </p:spTree>
    <p:extLst>
      <p:ext uri="{BB962C8B-B14F-4D97-AF65-F5344CB8AC3E}">
        <p14:creationId xmlns:p14="http://schemas.microsoft.com/office/powerpoint/2010/main" val="4291081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C9DC75-3FB7-7025-90FD-3DC3D1EBA762}"/>
              </a:ext>
            </a:extLst>
          </p:cNvPr>
          <p:cNvSpPr txBox="1"/>
          <p:nvPr/>
        </p:nvSpPr>
        <p:spPr>
          <a:xfrm>
            <a:off x="705289" y="123010"/>
            <a:ext cx="11022885" cy="2438745"/>
          </a:xfrm>
          <a:prstGeom prst="rect">
            <a:avLst/>
          </a:prstGeom>
          <a:noFill/>
        </p:spPr>
        <p:txBody>
          <a:bodyPr wrap="square" rtlCol="0">
            <a:spAutoFit/>
          </a:bodyPr>
          <a:lstStyle/>
          <a:p>
            <a:pPr>
              <a:lnSpc>
                <a:spcPct val="150000"/>
              </a:lnSpc>
            </a:pPr>
            <a:r>
              <a:rPr lang="en-US" sz="3600" u="sng" dirty="0">
                <a:solidFill>
                  <a:srgbClr val="C00000"/>
                </a:solidFill>
              </a:rPr>
              <a:t>Matplotlib :</a:t>
            </a:r>
            <a:endParaRPr lang="en-US" sz="2000" dirty="0"/>
          </a:p>
          <a:p>
            <a:pPr marL="342900" indent="-342900">
              <a:buFont typeface="Wingdings" panose="05000000000000000000" pitchFamily="2" charset="2"/>
              <a:buChar char="Ø"/>
            </a:pPr>
            <a:r>
              <a:rPr lang="en-US" sz="2400" dirty="0"/>
              <a:t>Matplotlib is a low level graph plotting library in python that serves as a visualization utility.</a:t>
            </a:r>
          </a:p>
          <a:p>
            <a:pPr marL="342900" indent="-342900">
              <a:buFont typeface="Wingdings" panose="05000000000000000000" pitchFamily="2" charset="2"/>
              <a:buChar char="Ø"/>
            </a:pPr>
            <a:r>
              <a:rPr lang="en-US" sz="2400" dirty="0"/>
              <a:t>Matplotlib is open source and we can use it freely.</a:t>
            </a:r>
          </a:p>
          <a:p>
            <a:pPr>
              <a:lnSpc>
                <a:spcPct val="150000"/>
              </a:lnSpc>
            </a:pPr>
            <a:endParaRPr lang="en-IN" sz="2000" dirty="0"/>
          </a:p>
        </p:txBody>
      </p:sp>
      <p:sp>
        <p:nvSpPr>
          <p:cNvPr id="3" name="TextBox 2">
            <a:extLst>
              <a:ext uri="{FF2B5EF4-FFF2-40B4-BE49-F238E27FC236}">
                <a16:creationId xmlns:a16="http://schemas.microsoft.com/office/drawing/2014/main" id="{594EF742-BC8C-5968-18FC-252F62045E5D}"/>
              </a:ext>
            </a:extLst>
          </p:cNvPr>
          <p:cNvSpPr txBox="1"/>
          <p:nvPr/>
        </p:nvSpPr>
        <p:spPr>
          <a:xfrm>
            <a:off x="3199480" y="2110153"/>
            <a:ext cx="1989054" cy="141878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000" dirty="0"/>
              <a:t>Bar Graph</a:t>
            </a:r>
          </a:p>
          <a:p>
            <a:pPr marL="285750" indent="-285750">
              <a:lnSpc>
                <a:spcPct val="150000"/>
              </a:lnSpc>
              <a:buFont typeface="Wingdings" panose="05000000000000000000" pitchFamily="2" charset="2"/>
              <a:buChar char="ü"/>
            </a:pPr>
            <a:r>
              <a:rPr lang="en-US" sz="2000" dirty="0"/>
              <a:t>Pie Chart</a:t>
            </a:r>
          </a:p>
          <a:p>
            <a:pPr marL="285750" indent="-285750">
              <a:lnSpc>
                <a:spcPct val="150000"/>
              </a:lnSpc>
              <a:buFont typeface="Wingdings" panose="05000000000000000000" pitchFamily="2" charset="2"/>
              <a:buChar char="ü"/>
            </a:pPr>
            <a:r>
              <a:rPr lang="en-US" sz="2000" dirty="0"/>
              <a:t>Box Plot </a:t>
            </a:r>
          </a:p>
        </p:txBody>
      </p:sp>
      <p:sp>
        <p:nvSpPr>
          <p:cNvPr id="4" name="TextBox 3">
            <a:extLst>
              <a:ext uri="{FF2B5EF4-FFF2-40B4-BE49-F238E27FC236}">
                <a16:creationId xmlns:a16="http://schemas.microsoft.com/office/drawing/2014/main" id="{32AB390F-6DE7-6109-A1D4-8E7171D313FF}"/>
              </a:ext>
            </a:extLst>
          </p:cNvPr>
          <p:cNvSpPr txBox="1"/>
          <p:nvPr/>
        </p:nvSpPr>
        <p:spPr>
          <a:xfrm>
            <a:off x="5695506" y="2121049"/>
            <a:ext cx="2271860" cy="142962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000" dirty="0"/>
              <a:t>Histogram </a:t>
            </a:r>
          </a:p>
          <a:p>
            <a:pPr marL="285750" indent="-285750">
              <a:lnSpc>
                <a:spcPct val="150000"/>
              </a:lnSpc>
              <a:buFont typeface="Wingdings" panose="05000000000000000000" pitchFamily="2" charset="2"/>
              <a:buChar char="ü"/>
            </a:pPr>
            <a:r>
              <a:rPr lang="en-US" sz="2000" dirty="0"/>
              <a:t>Line Chart  </a:t>
            </a:r>
          </a:p>
          <a:p>
            <a:pPr marL="285750" indent="-285750">
              <a:lnSpc>
                <a:spcPct val="150000"/>
              </a:lnSpc>
              <a:buFont typeface="Wingdings" panose="05000000000000000000" pitchFamily="2" charset="2"/>
              <a:buChar char="ü"/>
            </a:pPr>
            <a:r>
              <a:rPr lang="en-US" sz="2000" dirty="0"/>
              <a:t>Scatter Plot</a:t>
            </a:r>
          </a:p>
        </p:txBody>
      </p:sp>
      <p:sp>
        <p:nvSpPr>
          <p:cNvPr id="7" name="TextBox 6">
            <a:extLst>
              <a:ext uri="{FF2B5EF4-FFF2-40B4-BE49-F238E27FC236}">
                <a16:creationId xmlns:a16="http://schemas.microsoft.com/office/drawing/2014/main" id="{96B4B312-C215-5E84-8FB1-A1896C82368D}"/>
              </a:ext>
            </a:extLst>
          </p:cNvPr>
          <p:cNvSpPr txBox="1"/>
          <p:nvPr/>
        </p:nvSpPr>
        <p:spPr>
          <a:xfrm>
            <a:off x="705289" y="3441781"/>
            <a:ext cx="10943372" cy="3293209"/>
          </a:xfrm>
          <a:prstGeom prst="rect">
            <a:avLst/>
          </a:prstGeom>
          <a:noFill/>
        </p:spPr>
        <p:txBody>
          <a:bodyPr wrap="square" rtlCol="0">
            <a:spAutoFit/>
          </a:bodyPr>
          <a:lstStyle/>
          <a:p>
            <a:r>
              <a:rPr lang="en-US" sz="3600" u="sng" dirty="0">
                <a:solidFill>
                  <a:srgbClr val="C00000"/>
                </a:solidFill>
              </a:rPr>
              <a:t>Seaborn :</a:t>
            </a:r>
          </a:p>
          <a:p>
            <a:pPr marL="285750" indent="-285750">
              <a:buFont typeface="Wingdings" panose="05000000000000000000" pitchFamily="2" charset="2"/>
              <a:buChar char="Ø"/>
            </a:pPr>
            <a:r>
              <a:rPr lang="en-US" sz="2400" dirty="0"/>
              <a:t>Seaborn is a library mostly used for statistical plotting in python.</a:t>
            </a:r>
          </a:p>
          <a:p>
            <a:pPr marL="285750" indent="-285750">
              <a:buFont typeface="Wingdings" panose="05000000000000000000" pitchFamily="2" charset="2"/>
              <a:buChar char="Ø"/>
            </a:pPr>
            <a:r>
              <a:rPr lang="en-US" sz="2400" dirty="0"/>
              <a:t>Different categories of plot in Seaborn Plots are basically used for visualizing the relationship between variables</a:t>
            </a:r>
          </a:p>
          <a:p>
            <a:pPr marL="2571750" lvl="5" indent="-285750">
              <a:buFont typeface="Wingdings" panose="05000000000000000000" pitchFamily="2" charset="2"/>
              <a:buChar char="ü"/>
            </a:pPr>
            <a:r>
              <a:rPr lang="en-US" sz="2000" dirty="0">
                <a:latin typeface="Cambria" panose="02040503050406030204" pitchFamily="18" charset="0"/>
                <a:ea typeface="Cambria" panose="02040503050406030204" pitchFamily="18" charset="0"/>
              </a:rPr>
              <a:t>Relational plots</a:t>
            </a:r>
          </a:p>
          <a:p>
            <a:pPr marL="2571750" lvl="5" indent="-285750">
              <a:buFont typeface="Wingdings" panose="05000000000000000000" pitchFamily="2" charset="2"/>
              <a:buChar char="ü"/>
            </a:pPr>
            <a:r>
              <a:rPr lang="en-US" sz="2000" dirty="0">
                <a:latin typeface="Cambria" panose="02040503050406030204" pitchFamily="18" charset="0"/>
                <a:ea typeface="Cambria" panose="02040503050406030204" pitchFamily="18" charset="0"/>
              </a:rPr>
              <a:t>CATEGORICAL PLOTS</a:t>
            </a:r>
          </a:p>
          <a:p>
            <a:pPr marL="2571750" lvl="5" indent="-285750">
              <a:buFont typeface="Wingdings" panose="05000000000000000000" pitchFamily="2" charset="2"/>
              <a:buChar char="ü"/>
            </a:pPr>
            <a:r>
              <a:rPr lang="en-US" sz="2000" dirty="0">
                <a:latin typeface="Cambria" panose="02040503050406030204" pitchFamily="18" charset="0"/>
                <a:ea typeface="Cambria" panose="02040503050406030204" pitchFamily="18" charset="0"/>
              </a:rPr>
              <a:t>DISTRIBUTION PLOTS</a:t>
            </a:r>
          </a:p>
          <a:p>
            <a:pPr marL="2571750" lvl="5" indent="-285750">
              <a:buFont typeface="Wingdings" panose="05000000000000000000" pitchFamily="2" charset="2"/>
              <a:buChar char="ü"/>
            </a:pPr>
            <a:r>
              <a:rPr lang="en-US" sz="2000" dirty="0">
                <a:latin typeface="Cambria" panose="02040503050406030204" pitchFamily="18" charset="0"/>
                <a:ea typeface="Cambria" panose="02040503050406030204" pitchFamily="18" charset="0"/>
              </a:rPr>
              <a:t>REGRESSION PLOTS</a:t>
            </a:r>
          </a:p>
          <a:p>
            <a:pPr marL="2571750" lvl="5" indent="-285750">
              <a:buFont typeface="Wingdings" panose="05000000000000000000" pitchFamily="2" charset="2"/>
              <a:buChar char="ü"/>
            </a:pPr>
            <a:r>
              <a:rPr lang="en-US" sz="2000" dirty="0">
                <a:latin typeface="Cambria" panose="02040503050406030204" pitchFamily="18" charset="0"/>
                <a:ea typeface="Cambria" panose="02040503050406030204" pitchFamily="18" charset="0"/>
              </a:rPr>
              <a:t>METRICS PLOTS </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4225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C71B7-567D-012A-600C-5632FA4B35B9}"/>
              </a:ext>
            </a:extLst>
          </p:cNvPr>
          <p:cNvSpPr txBox="1"/>
          <p:nvPr/>
        </p:nvSpPr>
        <p:spPr>
          <a:xfrm>
            <a:off x="1048317" y="802019"/>
            <a:ext cx="5091953" cy="646331"/>
          </a:xfrm>
          <a:prstGeom prst="rect">
            <a:avLst/>
          </a:prstGeom>
          <a:noFill/>
        </p:spPr>
        <p:txBody>
          <a:bodyPr wrap="square" rtlCol="0">
            <a:spAutoFit/>
          </a:bodyPr>
          <a:lstStyle/>
          <a:p>
            <a:r>
              <a:rPr lang="en-IN" sz="3600" u="sng" dirty="0">
                <a:solidFill>
                  <a:srgbClr val="002060"/>
                </a:solidFill>
                <a:latin typeface="Algerian" panose="04020705040A02060702" pitchFamily="82" charset="0"/>
              </a:rPr>
              <a:t>DATA GATHERING</a:t>
            </a:r>
          </a:p>
        </p:txBody>
      </p:sp>
      <p:sp>
        <p:nvSpPr>
          <p:cNvPr id="3" name="TextBox 2">
            <a:extLst>
              <a:ext uri="{FF2B5EF4-FFF2-40B4-BE49-F238E27FC236}">
                <a16:creationId xmlns:a16="http://schemas.microsoft.com/office/drawing/2014/main" id="{43CFB8A1-38E8-088A-839F-0CF45852542B}"/>
              </a:ext>
            </a:extLst>
          </p:cNvPr>
          <p:cNvSpPr txBox="1"/>
          <p:nvPr/>
        </p:nvSpPr>
        <p:spPr>
          <a:xfrm>
            <a:off x="809779" y="1628817"/>
            <a:ext cx="4815770" cy="6509474"/>
          </a:xfrm>
          <a:prstGeom prst="rect">
            <a:avLst/>
          </a:prstGeom>
          <a:noFill/>
        </p:spPr>
        <p:txBody>
          <a:bodyPr wrap="square" rtlCol="0">
            <a:spAutoFit/>
          </a:bodyPr>
          <a:lstStyle/>
          <a:p>
            <a:pPr algn="just">
              <a:lnSpc>
                <a:spcPct val="150000"/>
              </a:lnSpc>
            </a:pPr>
            <a:r>
              <a:rPr lang="en-US" sz="2800" dirty="0"/>
              <a:t>This dataset was build by augmenting dataset will be focusing on the factors that affecting a country's GDP per capita and try to make a model using the data of 227 countries from the database ( reference: Kaggle)</a:t>
            </a:r>
          </a:p>
          <a:p>
            <a:pPr>
              <a:lnSpc>
                <a:spcPct val="150000"/>
              </a:lnSpc>
            </a:pPr>
            <a:r>
              <a:rPr lang="en-US" dirty="0"/>
              <a:t> </a:t>
            </a:r>
          </a:p>
          <a:p>
            <a:r>
              <a:rPr lang="en-US" dirty="0"/>
              <a:t>       </a:t>
            </a:r>
          </a:p>
          <a:p>
            <a:pPr marL="285750" indent="-285750">
              <a:buFont typeface="Wingdings" panose="05000000000000000000" pitchFamily="2" charset="2"/>
              <a:buChar char="ü"/>
            </a:pPr>
            <a:endParaRPr lang="en-US" dirty="0"/>
          </a:p>
          <a:p>
            <a:endParaRPr lang="en-IN" dirty="0"/>
          </a:p>
        </p:txBody>
      </p:sp>
      <p:sp>
        <p:nvSpPr>
          <p:cNvPr id="4" name="AutoShape 2">
            <a:extLst>
              <a:ext uri="{FF2B5EF4-FFF2-40B4-BE49-F238E27FC236}">
                <a16:creationId xmlns:a16="http://schemas.microsoft.com/office/drawing/2014/main" id="{23922B81-9159-236B-210E-758F9DE914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a:extLst>
              <a:ext uri="{FF2B5EF4-FFF2-40B4-BE49-F238E27FC236}">
                <a16:creationId xmlns:a16="http://schemas.microsoft.com/office/drawing/2014/main" id="{07F2DF2C-E8C2-1EA3-AE0E-4D1FB6892AD1}"/>
              </a:ext>
            </a:extLst>
          </p:cNvPr>
          <p:cNvSpPr>
            <a:spLocks noChangeAspect="1" noChangeArrowheads="1"/>
          </p:cNvSpPr>
          <p:nvPr/>
        </p:nvSpPr>
        <p:spPr bwMode="auto">
          <a:xfrm>
            <a:off x="6095999" y="-129209"/>
            <a:ext cx="3863009" cy="38630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8" name="Picture 6" descr="GDP Growth by Country for 2013 | IndexMundi Blog">
            <a:extLst>
              <a:ext uri="{FF2B5EF4-FFF2-40B4-BE49-F238E27FC236}">
                <a16:creationId xmlns:a16="http://schemas.microsoft.com/office/drawing/2014/main" id="{355F1D3F-8D2C-C86C-21DA-681EBD4E9B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88" r="646" b="16381"/>
          <a:stretch/>
        </p:blipFill>
        <p:spPr bwMode="auto">
          <a:xfrm>
            <a:off x="5943600" y="2025794"/>
            <a:ext cx="5935579" cy="393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33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EEA09-3FC4-7148-3B9A-944107DB5266}"/>
              </a:ext>
            </a:extLst>
          </p:cNvPr>
          <p:cNvSpPr txBox="1"/>
          <p:nvPr/>
        </p:nvSpPr>
        <p:spPr>
          <a:xfrm>
            <a:off x="373555" y="1486618"/>
            <a:ext cx="9610946" cy="4524315"/>
          </a:xfrm>
          <a:prstGeom prst="rect">
            <a:avLst/>
          </a:prstGeom>
          <a:noFill/>
        </p:spPr>
        <p:txBody>
          <a:bodyPr wrap="square" rtlCol="0">
            <a:spAutoFit/>
          </a:bodyPr>
          <a:lstStyle/>
          <a:p>
            <a:pPr marL="285750" indent="-285750">
              <a:buFont typeface="Wingdings" panose="05000000000000000000" pitchFamily="2" charset="2"/>
              <a:buChar char="ü"/>
            </a:pPr>
            <a:r>
              <a:rPr lang="en-IN" sz="2400" dirty="0"/>
              <a:t>Infant mortality (per 1000 births)         </a:t>
            </a:r>
          </a:p>
          <a:p>
            <a:pPr marL="285750" indent="-285750">
              <a:buFont typeface="Wingdings" panose="05000000000000000000" pitchFamily="2" charset="2"/>
              <a:buChar char="ü"/>
            </a:pPr>
            <a:r>
              <a:rPr lang="en-IN" sz="2400" dirty="0"/>
              <a:t> Literacy (%)                         </a:t>
            </a:r>
          </a:p>
          <a:p>
            <a:pPr marL="285750" indent="-285750">
              <a:buFont typeface="Wingdings" panose="05000000000000000000" pitchFamily="2" charset="2"/>
              <a:buChar char="ü"/>
            </a:pPr>
            <a:r>
              <a:rPr lang="en-IN" sz="2400" dirty="0"/>
              <a:t> Phones (per 1000)             </a:t>
            </a:r>
          </a:p>
          <a:p>
            <a:pPr marL="285750" indent="-285750">
              <a:buFont typeface="Wingdings" panose="05000000000000000000" pitchFamily="2" charset="2"/>
              <a:buChar char="ü"/>
            </a:pPr>
            <a:r>
              <a:rPr lang="en-IN" sz="2400" dirty="0"/>
              <a:t> Arable (%)                         </a:t>
            </a:r>
          </a:p>
          <a:p>
            <a:pPr marL="285750" indent="-285750">
              <a:buFont typeface="Wingdings" panose="05000000000000000000" pitchFamily="2" charset="2"/>
              <a:buChar char="ü"/>
            </a:pPr>
            <a:r>
              <a:rPr lang="en-IN" sz="2400" dirty="0"/>
              <a:t> Crops (%)                           </a:t>
            </a:r>
          </a:p>
          <a:p>
            <a:pPr marL="285750" indent="-285750">
              <a:buFont typeface="Wingdings" panose="05000000000000000000" pitchFamily="2" charset="2"/>
              <a:buChar char="ü"/>
            </a:pPr>
            <a:r>
              <a:rPr lang="en-IN" sz="2400" dirty="0"/>
              <a:t> Other (%)                                                        </a:t>
            </a:r>
          </a:p>
          <a:p>
            <a:pPr marL="285750" indent="-285750">
              <a:buFont typeface="Wingdings" panose="05000000000000000000" pitchFamily="2" charset="2"/>
              <a:buChar char="ü"/>
            </a:pPr>
            <a:r>
              <a:rPr lang="en-IN" sz="2400" dirty="0"/>
              <a:t> Birth rate of a country  </a:t>
            </a:r>
          </a:p>
          <a:p>
            <a:pPr marL="285750" indent="-285750">
              <a:buFont typeface="Wingdings" panose="05000000000000000000" pitchFamily="2" charset="2"/>
              <a:buChar char="ü"/>
            </a:pPr>
            <a:r>
              <a:rPr lang="en-IN" sz="2400" dirty="0"/>
              <a:t>  Agriculture                        </a:t>
            </a:r>
          </a:p>
          <a:p>
            <a:pPr marL="285750" indent="-285750">
              <a:buFont typeface="Wingdings" panose="05000000000000000000" pitchFamily="2" charset="2"/>
              <a:buChar char="ü"/>
            </a:pPr>
            <a:r>
              <a:rPr lang="en-IN" sz="2400" dirty="0"/>
              <a:t> Industry                              </a:t>
            </a:r>
          </a:p>
          <a:p>
            <a:pPr marL="285750" indent="-285750">
              <a:buFont typeface="Wingdings" panose="05000000000000000000" pitchFamily="2" charset="2"/>
              <a:buChar char="ü"/>
            </a:pPr>
            <a:r>
              <a:rPr lang="en-IN" sz="2400" dirty="0"/>
              <a:t>Service </a:t>
            </a:r>
          </a:p>
          <a:p>
            <a:pPr marL="285750" indent="-285750">
              <a:buFont typeface="Wingdings" panose="05000000000000000000" pitchFamily="2" charset="2"/>
              <a:buChar char="ü"/>
            </a:pPr>
            <a:r>
              <a:rPr lang="en-IN" sz="2400" dirty="0">
                <a:solidFill>
                  <a:srgbClr val="FF0000"/>
                </a:solidFill>
              </a:rPr>
              <a:t>Label-GDP ($ per capita)                 </a:t>
            </a:r>
          </a:p>
          <a:p>
            <a:endParaRPr lang="en-IN" sz="2400" dirty="0"/>
          </a:p>
        </p:txBody>
      </p:sp>
      <p:sp>
        <p:nvSpPr>
          <p:cNvPr id="3" name="TextBox 2">
            <a:extLst>
              <a:ext uri="{FF2B5EF4-FFF2-40B4-BE49-F238E27FC236}">
                <a16:creationId xmlns:a16="http://schemas.microsoft.com/office/drawing/2014/main" id="{33430B43-D859-9D31-3065-A82382BE36B4}"/>
              </a:ext>
            </a:extLst>
          </p:cNvPr>
          <p:cNvSpPr txBox="1"/>
          <p:nvPr/>
        </p:nvSpPr>
        <p:spPr>
          <a:xfrm>
            <a:off x="5379953" y="1027522"/>
            <a:ext cx="6742729" cy="6278642"/>
          </a:xfrm>
          <a:prstGeom prst="rect">
            <a:avLst/>
          </a:prstGeom>
          <a:noFill/>
        </p:spPr>
        <p:txBody>
          <a:bodyPr wrap="square" rtlCol="0">
            <a:spAutoFit/>
          </a:bodyPr>
          <a:lstStyle/>
          <a:p>
            <a:pPr lvl="6"/>
            <a:r>
              <a:rPr lang="en-IN" sz="2400" dirty="0"/>
              <a:t>                       </a:t>
            </a:r>
          </a:p>
          <a:p>
            <a:pPr marL="285750" indent="-285750">
              <a:buFont typeface="Wingdings" panose="05000000000000000000" pitchFamily="2" charset="2"/>
              <a:buChar char="ü"/>
            </a:pPr>
            <a:r>
              <a:rPr lang="en-IN" sz="2400" dirty="0"/>
              <a:t>Deathrate rate of a country                           </a:t>
            </a:r>
          </a:p>
          <a:p>
            <a:pPr marL="285750" indent="-285750">
              <a:buFont typeface="Wingdings" panose="05000000000000000000" pitchFamily="2" charset="2"/>
              <a:buChar char="ü"/>
            </a:pPr>
            <a:r>
              <a:rPr lang="en-IN" sz="2400" dirty="0"/>
              <a:t>Service </a:t>
            </a:r>
          </a:p>
          <a:p>
            <a:pPr marL="285750" indent="-285750">
              <a:buFont typeface="Wingdings" panose="05000000000000000000" pitchFamily="2" charset="2"/>
              <a:buChar char="ü"/>
            </a:pPr>
            <a:r>
              <a:rPr lang="en-IN" sz="2400" dirty="0"/>
              <a:t>Label-GDP ($ per capita)</a:t>
            </a:r>
          </a:p>
          <a:p>
            <a:pPr marL="285750" indent="-285750">
              <a:buFont typeface="Wingdings" panose="05000000000000000000" pitchFamily="2" charset="2"/>
              <a:buChar char="ü"/>
            </a:pPr>
            <a:r>
              <a:rPr lang="en-US" sz="2400" dirty="0"/>
              <a:t>Selecting the country name</a:t>
            </a:r>
          </a:p>
          <a:p>
            <a:pPr marL="285750" indent="-285750">
              <a:buFont typeface="Wingdings" panose="05000000000000000000" pitchFamily="2" charset="2"/>
              <a:buChar char="ü"/>
            </a:pPr>
            <a:r>
              <a:rPr lang="en-US" sz="2400" dirty="0"/>
              <a:t>Selecting the Region</a:t>
            </a:r>
          </a:p>
          <a:p>
            <a:pPr marL="285750" indent="-285750">
              <a:buFont typeface="Wingdings" panose="05000000000000000000" pitchFamily="2" charset="2"/>
              <a:buChar char="ü"/>
            </a:pPr>
            <a:r>
              <a:rPr lang="en-US" sz="2400" dirty="0"/>
              <a:t>Calculating the Population in the country</a:t>
            </a:r>
          </a:p>
          <a:p>
            <a:pPr marL="285750" indent="-285750">
              <a:buFont typeface="Wingdings" panose="05000000000000000000" pitchFamily="2" charset="2"/>
              <a:buChar char="ü"/>
            </a:pPr>
            <a:r>
              <a:rPr lang="en-US" sz="2400" dirty="0"/>
              <a:t>Selecting the Area of the Country in (sq. mi.)</a:t>
            </a:r>
          </a:p>
          <a:p>
            <a:pPr marL="285750" indent="-285750">
              <a:buFont typeface="Wingdings" panose="05000000000000000000" pitchFamily="2" charset="2"/>
              <a:buChar char="ü"/>
            </a:pPr>
            <a:r>
              <a:rPr lang="en-US" sz="2400" dirty="0"/>
              <a:t>Calculating the Population density in (per sq. mi.)</a:t>
            </a:r>
          </a:p>
          <a:p>
            <a:pPr marL="285750" indent="-285750">
              <a:buFont typeface="Wingdings" panose="05000000000000000000" pitchFamily="2" charset="2"/>
              <a:buChar char="ü"/>
            </a:pPr>
            <a:r>
              <a:rPr lang="en-US" sz="2400" dirty="0"/>
              <a:t> Ratio of the coast per area</a:t>
            </a:r>
          </a:p>
          <a:p>
            <a:pPr marL="285750" indent="-285750">
              <a:buFont typeface="Wingdings" panose="05000000000000000000" pitchFamily="2" charset="2"/>
              <a:buChar char="ü"/>
            </a:pPr>
            <a:r>
              <a:rPr lang="en-US" sz="2400" dirty="0"/>
              <a:t>Taking Net Migration of the country </a:t>
            </a:r>
          </a:p>
          <a:p>
            <a:pPr marL="285750" indent="-285750">
              <a:buFont typeface="Wingdings" panose="05000000000000000000" pitchFamily="2" charset="2"/>
              <a:buChar char="ü"/>
            </a:pPr>
            <a:r>
              <a:rPr lang="en-IN" sz="2400" dirty="0"/>
              <a:t>Agriculture                        </a:t>
            </a:r>
          </a:p>
          <a:p>
            <a:pPr marL="285750" indent="-285750">
              <a:buFont typeface="Wingdings" panose="05000000000000000000" pitchFamily="2" charset="2"/>
              <a:buChar char="ü"/>
            </a:pPr>
            <a:r>
              <a:rPr lang="en-IN" sz="2400" dirty="0"/>
              <a:t> Industry                              </a:t>
            </a:r>
          </a:p>
          <a:p>
            <a:pPr marL="285750" indent="-285750">
              <a:buFont typeface="Wingdings" panose="05000000000000000000" pitchFamily="2" charset="2"/>
              <a:buChar char="ü"/>
            </a:pPr>
            <a:endParaRPr lang="en-US" sz="2400" dirty="0"/>
          </a:p>
          <a:p>
            <a:pPr marL="285750" indent="-285750">
              <a:buFont typeface="Wingdings" panose="05000000000000000000" pitchFamily="2" charset="2"/>
              <a:buChar char="ü"/>
            </a:pPr>
            <a:endParaRPr lang="en-IN" dirty="0"/>
          </a:p>
        </p:txBody>
      </p:sp>
      <p:sp>
        <p:nvSpPr>
          <p:cNvPr id="4" name="TextBox 3">
            <a:extLst>
              <a:ext uri="{FF2B5EF4-FFF2-40B4-BE49-F238E27FC236}">
                <a16:creationId xmlns:a16="http://schemas.microsoft.com/office/drawing/2014/main" id="{27258148-5DA8-BA32-B24F-D2B780E2D8D3}"/>
              </a:ext>
            </a:extLst>
          </p:cNvPr>
          <p:cNvSpPr txBox="1"/>
          <p:nvPr/>
        </p:nvSpPr>
        <p:spPr>
          <a:xfrm>
            <a:off x="373555" y="5550620"/>
            <a:ext cx="2501152" cy="830997"/>
          </a:xfrm>
          <a:prstGeom prst="rect">
            <a:avLst/>
          </a:prstGeom>
          <a:noFill/>
        </p:spPr>
        <p:txBody>
          <a:bodyPr wrap="square" rtlCol="0">
            <a:spAutoFit/>
          </a:bodyPr>
          <a:lstStyle/>
          <a:p>
            <a:pPr marL="285750" indent="-285750">
              <a:buFont typeface="Wingdings" panose="05000000000000000000" pitchFamily="2" charset="2"/>
              <a:buChar char="ü"/>
            </a:pPr>
            <a:r>
              <a:rPr lang="en-IN" sz="2400" dirty="0"/>
              <a:t>Climate</a:t>
            </a:r>
          </a:p>
          <a:p>
            <a:pPr marL="285750" indent="-285750">
              <a:buFont typeface="Wingdings" panose="05000000000000000000" pitchFamily="2" charset="2"/>
              <a:buChar char="ü"/>
            </a:pPr>
            <a:endParaRPr lang="en-IN" sz="2400" dirty="0"/>
          </a:p>
        </p:txBody>
      </p:sp>
      <p:sp>
        <p:nvSpPr>
          <p:cNvPr id="5" name="TextBox 4">
            <a:extLst>
              <a:ext uri="{FF2B5EF4-FFF2-40B4-BE49-F238E27FC236}">
                <a16:creationId xmlns:a16="http://schemas.microsoft.com/office/drawing/2014/main" id="{37B05B24-9966-0773-DD31-0449BA08943C}"/>
              </a:ext>
            </a:extLst>
          </p:cNvPr>
          <p:cNvSpPr txBox="1"/>
          <p:nvPr/>
        </p:nvSpPr>
        <p:spPr>
          <a:xfrm>
            <a:off x="895547" y="772998"/>
            <a:ext cx="5420413" cy="923330"/>
          </a:xfrm>
          <a:prstGeom prst="rect">
            <a:avLst/>
          </a:prstGeom>
          <a:noFill/>
        </p:spPr>
        <p:txBody>
          <a:bodyPr wrap="square" rtlCol="0">
            <a:spAutoFit/>
          </a:bodyPr>
          <a:lstStyle/>
          <a:p>
            <a:endParaRPr lang="en-US" dirty="0">
              <a:latin typeface="Arial Rounded MT Bold" panose="020F0704030504030204" pitchFamily="34" charset="0"/>
            </a:endParaRPr>
          </a:p>
          <a:p>
            <a:endParaRPr lang="en-US" dirty="0"/>
          </a:p>
          <a:p>
            <a:endParaRPr lang="en-IN" dirty="0"/>
          </a:p>
        </p:txBody>
      </p:sp>
      <p:sp>
        <p:nvSpPr>
          <p:cNvPr id="6" name="TextBox 5">
            <a:extLst>
              <a:ext uri="{FF2B5EF4-FFF2-40B4-BE49-F238E27FC236}">
                <a16:creationId xmlns:a16="http://schemas.microsoft.com/office/drawing/2014/main" id="{E8FAC917-BC46-CA12-2CEE-125C8B291254}"/>
              </a:ext>
            </a:extLst>
          </p:cNvPr>
          <p:cNvSpPr txBox="1"/>
          <p:nvPr/>
        </p:nvSpPr>
        <p:spPr>
          <a:xfrm>
            <a:off x="303673" y="504302"/>
            <a:ext cx="11397007" cy="523220"/>
          </a:xfrm>
          <a:prstGeom prst="rect">
            <a:avLst/>
          </a:prstGeom>
          <a:noFill/>
        </p:spPr>
        <p:txBody>
          <a:bodyPr wrap="square" rtlCol="0">
            <a:spAutoFit/>
          </a:bodyPr>
          <a:lstStyle/>
          <a:p>
            <a:r>
              <a:rPr lang="en-US" sz="2800" dirty="0">
                <a:solidFill>
                  <a:schemeClr val="bg2">
                    <a:lumMod val="10000"/>
                  </a:schemeClr>
                </a:solidFill>
                <a:latin typeface="Arial Rounded MT Bold" panose="020F0704030504030204" pitchFamily="34" charset="0"/>
              </a:rPr>
              <a:t>The Data set Used in Our Model include the following Attributes</a:t>
            </a:r>
          </a:p>
        </p:txBody>
      </p:sp>
    </p:spTree>
    <p:extLst>
      <p:ext uri="{BB962C8B-B14F-4D97-AF65-F5344CB8AC3E}">
        <p14:creationId xmlns:p14="http://schemas.microsoft.com/office/powerpoint/2010/main" val="3132844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4F502F-39B5-B8D8-0578-8DA08CFA83CC}"/>
              </a:ext>
            </a:extLst>
          </p:cNvPr>
          <p:cNvSpPr txBox="1"/>
          <p:nvPr/>
        </p:nvSpPr>
        <p:spPr>
          <a:xfrm>
            <a:off x="734277" y="899447"/>
            <a:ext cx="11457723" cy="523220"/>
          </a:xfrm>
          <a:prstGeom prst="rect">
            <a:avLst/>
          </a:prstGeom>
          <a:noFill/>
        </p:spPr>
        <p:txBody>
          <a:bodyPr wrap="square" rtlCol="0">
            <a:spAutoFit/>
          </a:bodyPr>
          <a:lstStyle/>
          <a:p>
            <a:r>
              <a:rPr lang="en-US" sz="2800" u="sng" dirty="0">
                <a:solidFill>
                  <a:srgbClr val="0070C0"/>
                </a:solidFill>
              </a:rPr>
              <a:t>INSIGHTS :</a:t>
            </a:r>
            <a:endParaRPr lang="en-IN" sz="2800" u="sng" dirty="0">
              <a:solidFill>
                <a:srgbClr val="0070C0"/>
              </a:solidFill>
            </a:endParaRPr>
          </a:p>
        </p:txBody>
      </p:sp>
      <p:sp>
        <p:nvSpPr>
          <p:cNvPr id="4" name="TextBox 3">
            <a:extLst>
              <a:ext uri="{FF2B5EF4-FFF2-40B4-BE49-F238E27FC236}">
                <a16:creationId xmlns:a16="http://schemas.microsoft.com/office/drawing/2014/main" id="{FDA751C8-C03C-14C5-191E-7634EDE10217}"/>
              </a:ext>
            </a:extLst>
          </p:cNvPr>
          <p:cNvSpPr txBox="1"/>
          <p:nvPr/>
        </p:nvSpPr>
        <p:spPr>
          <a:xfrm>
            <a:off x="734277" y="1628507"/>
            <a:ext cx="8624047" cy="3600986"/>
          </a:xfrm>
          <a:prstGeom prst="rect">
            <a:avLst/>
          </a:prstGeom>
          <a:noFill/>
        </p:spPr>
        <p:txBody>
          <a:bodyPr wrap="square" rtlCol="0">
            <a:spAutoFit/>
          </a:bodyPr>
          <a:lstStyle/>
          <a:p>
            <a:r>
              <a:rPr lang="en-US" sz="2400" dirty="0"/>
              <a:t>We get the insights about the data using the following functions</a:t>
            </a:r>
          </a:p>
          <a:p>
            <a:endParaRPr lang="en-US" dirty="0"/>
          </a:p>
          <a:p>
            <a:endParaRPr lang="en-US" dirty="0"/>
          </a:p>
          <a:p>
            <a:pPr marL="285750" indent="-285750">
              <a:buFont typeface="Wingdings" panose="05000000000000000000" pitchFamily="2" charset="2"/>
              <a:buChar char="Ø"/>
            </a:pPr>
            <a:r>
              <a:rPr lang="en-US" sz="2400" dirty="0"/>
              <a:t>df.shape             --for the shape of the data </a:t>
            </a:r>
          </a:p>
          <a:p>
            <a:pPr marL="285750" indent="-285750">
              <a:buFont typeface="Wingdings" panose="05000000000000000000" pitchFamily="2" charset="2"/>
              <a:buChar char="Ø"/>
            </a:pPr>
            <a:r>
              <a:rPr lang="en-US" sz="2400" dirty="0"/>
              <a:t>df.describe()      -- for the distribution of data.</a:t>
            </a:r>
          </a:p>
          <a:p>
            <a:pPr marL="285750" indent="-285750">
              <a:buFont typeface="Wingdings" panose="05000000000000000000" pitchFamily="2" charset="2"/>
              <a:buChar char="Ø"/>
            </a:pPr>
            <a:r>
              <a:rPr lang="en-US" sz="2400" dirty="0"/>
              <a:t>df.info()              -- for the columns and their data types</a:t>
            </a:r>
          </a:p>
          <a:p>
            <a:pPr marL="285750" indent="-285750">
              <a:buFont typeface="Wingdings" panose="05000000000000000000" pitchFamily="2" charset="2"/>
              <a:buChar char="Ø"/>
            </a:pPr>
            <a:r>
              <a:rPr lang="en-US" sz="2400" dirty="0"/>
              <a:t>df.head()            -- for the first 5 rows </a:t>
            </a:r>
          </a:p>
          <a:p>
            <a:pPr marL="285750" indent="-285750">
              <a:buFont typeface="Wingdings" panose="05000000000000000000" pitchFamily="2" charset="2"/>
              <a:buChar char="Ø"/>
            </a:pPr>
            <a:r>
              <a:rPr lang="en-US" sz="2400" dirty="0"/>
              <a:t>df.tail()               -- for the last 5 rows</a:t>
            </a:r>
          </a:p>
          <a:p>
            <a:pPr marL="285750" indent="-285750">
              <a:buFont typeface="Wingdings" panose="05000000000000000000" pitchFamily="2" charset="2"/>
              <a:buChar char="Ø"/>
            </a:pPr>
            <a:r>
              <a:rPr lang="en-US" sz="2400" dirty="0"/>
              <a:t>df.isnull().sum()—to check the null values in columns </a:t>
            </a:r>
            <a:endParaRPr lang="en-IN" sz="2400" dirty="0"/>
          </a:p>
        </p:txBody>
      </p:sp>
    </p:spTree>
    <p:extLst>
      <p:ext uri="{BB962C8B-B14F-4D97-AF65-F5344CB8AC3E}">
        <p14:creationId xmlns:p14="http://schemas.microsoft.com/office/powerpoint/2010/main" val="404185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33DFD6-A497-10E5-F723-8A3DE059F3E7}"/>
              </a:ext>
            </a:extLst>
          </p:cNvPr>
          <p:cNvSpPr txBox="1"/>
          <p:nvPr/>
        </p:nvSpPr>
        <p:spPr>
          <a:xfrm>
            <a:off x="618565" y="541477"/>
            <a:ext cx="9995647" cy="1508105"/>
          </a:xfrm>
          <a:prstGeom prst="rect">
            <a:avLst/>
          </a:prstGeom>
          <a:noFill/>
        </p:spPr>
        <p:txBody>
          <a:bodyPr wrap="square" rtlCol="0">
            <a:spAutoFit/>
          </a:bodyPr>
          <a:lstStyle/>
          <a:p>
            <a:r>
              <a:rPr lang="en-US" dirty="0"/>
              <a:t> </a:t>
            </a:r>
            <a:r>
              <a:rPr lang="en-US" sz="3200" dirty="0">
                <a:solidFill>
                  <a:srgbClr val="002060"/>
                </a:solidFill>
                <a:latin typeface="Algerian" panose="04020705040A02060702" pitchFamily="82" charset="0"/>
                <a:cs typeface="Arial" panose="020B0604020202020204" pitchFamily="34" charset="0"/>
              </a:rPr>
              <a:t>DATA WRANGLING</a:t>
            </a:r>
          </a:p>
          <a:p>
            <a:endParaRPr lang="en-US" sz="2000" dirty="0"/>
          </a:p>
          <a:p>
            <a:r>
              <a:rPr lang="en-US" sz="2000" dirty="0"/>
              <a:t>The dataset should not have any missing values and if the dataset does have missing values, they should be replaced by the appropriate value.</a:t>
            </a:r>
            <a:endParaRPr lang="en-IN" sz="2000" dirty="0"/>
          </a:p>
        </p:txBody>
      </p:sp>
      <p:sp>
        <p:nvSpPr>
          <p:cNvPr id="4" name="TextBox 3">
            <a:extLst>
              <a:ext uri="{FF2B5EF4-FFF2-40B4-BE49-F238E27FC236}">
                <a16:creationId xmlns:a16="http://schemas.microsoft.com/office/drawing/2014/main" id="{B965C95D-DFA7-D273-F208-822AABF164E5}"/>
              </a:ext>
            </a:extLst>
          </p:cNvPr>
          <p:cNvSpPr txBox="1"/>
          <p:nvPr/>
        </p:nvSpPr>
        <p:spPr>
          <a:xfrm>
            <a:off x="618565" y="2496404"/>
            <a:ext cx="8347037" cy="1261884"/>
          </a:xfrm>
          <a:prstGeom prst="rect">
            <a:avLst/>
          </a:prstGeom>
          <a:noFill/>
        </p:spPr>
        <p:txBody>
          <a:bodyPr wrap="square" rtlCol="0">
            <a:spAutoFit/>
          </a:bodyPr>
          <a:lstStyle/>
          <a:p>
            <a:r>
              <a:rPr lang="en-IN" sz="3200" u="sng" dirty="0">
                <a:solidFill>
                  <a:srgbClr val="FF0000"/>
                </a:solidFill>
                <a:latin typeface="Agency FB" panose="020B0503020202020204" pitchFamily="34" charset="0"/>
              </a:rPr>
              <a:t>Handling Missing Values:</a:t>
            </a:r>
          </a:p>
          <a:p>
            <a:endParaRPr lang="en-IN" sz="2400" dirty="0">
              <a:solidFill>
                <a:srgbClr val="FF0000"/>
              </a:solidFill>
            </a:endParaRPr>
          </a:p>
          <a:p>
            <a:r>
              <a:rPr lang="en-IN" sz="2000" dirty="0">
                <a:latin typeface="Tahoma" panose="020B0604030504040204" pitchFamily="34" charset="0"/>
                <a:ea typeface="Tahoma" panose="020B0604030504040204" pitchFamily="34" charset="0"/>
                <a:cs typeface="Tahoma" panose="020B0604030504040204" pitchFamily="34" charset="0"/>
              </a:rPr>
              <a:t>There are three types to fill missing values</a:t>
            </a:r>
          </a:p>
        </p:txBody>
      </p:sp>
      <p:sp>
        <p:nvSpPr>
          <p:cNvPr id="6" name="TextBox 5">
            <a:extLst>
              <a:ext uri="{FF2B5EF4-FFF2-40B4-BE49-F238E27FC236}">
                <a16:creationId xmlns:a16="http://schemas.microsoft.com/office/drawing/2014/main" id="{F52F0691-CE0B-42FD-8A7A-BE237B648E75}"/>
              </a:ext>
            </a:extLst>
          </p:cNvPr>
          <p:cNvSpPr txBox="1"/>
          <p:nvPr/>
        </p:nvSpPr>
        <p:spPr>
          <a:xfrm flipH="1">
            <a:off x="618562" y="3866559"/>
            <a:ext cx="9703788" cy="142308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dirty="0"/>
              <a:t>Mean   </a:t>
            </a:r>
          </a:p>
          <a:p>
            <a:pPr marL="285750" indent="-285750">
              <a:lnSpc>
                <a:spcPct val="150000"/>
              </a:lnSpc>
              <a:buFont typeface="Wingdings" panose="05000000000000000000" pitchFamily="2" charset="2"/>
              <a:buChar char="Ø"/>
            </a:pPr>
            <a:r>
              <a:rPr lang="en-IN" sz="2000" dirty="0"/>
              <a:t>Median</a:t>
            </a:r>
          </a:p>
          <a:p>
            <a:pPr marL="285750" indent="-285750">
              <a:lnSpc>
                <a:spcPct val="150000"/>
              </a:lnSpc>
              <a:buFont typeface="Wingdings" panose="05000000000000000000" pitchFamily="2" charset="2"/>
              <a:buChar char="Ø"/>
            </a:pPr>
            <a:r>
              <a:rPr lang="en-IN" sz="2000" dirty="0"/>
              <a:t>Mode</a:t>
            </a:r>
          </a:p>
        </p:txBody>
      </p:sp>
    </p:spTree>
    <p:extLst>
      <p:ext uri="{BB962C8B-B14F-4D97-AF65-F5344CB8AC3E}">
        <p14:creationId xmlns:p14="http://schemas.microsoft.com/office/powerpoint/2010/main" val="373851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7CADA6-2041-CBCA-CB31-54E6B017EA87}"/>
              </a:ext>
            </a:extLst>
          </p:cNvPr>
          <p:cNvSpPr txBox="1"/>
          <p:nvPr/>
        </p:nvSpPr>
        <p:spPr>
          <a:xfrm>
            <a:off x="1595537" y="2362438"/>
            <a:ext cx="9704783" cy="1754326"/>
          </a:xfrm>
          <a:prstGeom prst="rect">
            <a:avLst/>
          </a:prstGeom>
          <a:noFill/>
        </p:spPr>
        <p:txBody>
          <a:bodyPr wrap="square" rtlCol="0">
            <a:spAutoFit/>
          </a:bodyPr>
          <a:lstStyle/>
          <a:p>
            <a:pPr algn="just"/>
            <a:r>
              <a:rPr lang="en-US" sz="2800" dirty="0">
                <a:solidFill>
                  <a:schemeClr val="bg1"/>
                </a:solidFill>
                <a:latin typeface="Baskerville Old Face" panose="02020602080505020303" pitchFamily="18" charset="0"/>
              </a:rPr>
              <a:t>   </a:t>
            </a:r>
            <a:r>
              <a:rPr lang="en-US" sz="3600" dirty="0">
                <a:solidFill>
                  <a:srgbClr val="FF0000"/>
                </a:solidFill>
                <a:latin typeface="Arial Black" panose="020B0A04020102020204" pitchFamily="34" charset="0"/>
              </a:rPr>
              <a:t>PREDICTING GDP OF A COUNTRY                           </a:t>
            </a:r>
          </a:p>
          <a:p>
            <a:pPr algn="just"/>
            <a:r>
              <a:rPr lang="en-US" sz="3600" dirty="0">
                <a:solidFill>
                  <a:srgbClr val="FF0000"/>
                </a:solidFill>
                <a:latin typeface="Arial Black" panose="020B0A04020102020204" pitchFamily="34" charset="0"/>
              </a:rPr>
              <a:t>                      BY  USING</a:t>
            </a:r>
          </a:p>
          <a:p>
            <a:pPr algn="just"/>
            <a:r>
              <a:rPr lang="en-US" sz="3600" dirty="0">
                <a:solidFill>
                  <a:srgbClr val="FF0000"/>
                </a:solidFill>
                <a:latin typeface="Arial Black" panose="020B0A04020102020204" pitchFamily="34" charset="0"/>
              </a:rPr>
              <a:t>               MACHINE LEARNING</a:t>
            </a:r>
            <a:endParaRPr lang="en-IN" sz="3600"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2084185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C377AB-26DC-F61D-CF06-B6578175F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016" y="2226236"/>
            <a:ext cx="4550966" cy="3595995"/>
          </a:xfrm>
          <a:prstGeom prst="rect">
            <a:avLst/>
          </a:prstGeom>
        </p:spPr>
      </p:pic>
      <p:sp>
        <p:nvSpPr>
          <p:cNvPr id="5" name="TextBox 4">
            <a:extLst>
              <a:ext uri="{FF2B5EF4-FFF2-40B4-BE49-F238E27FC236}">
                <a16:creationId xmlns:a16="http://schemas.microsoft.com/office/drawing/2014/main" id="{3838AF54-38B1-F5B6-0F05-41BD04484A83}"/>
              </a:ext>
            </a:extLst>
          </p:cNvPr>
          <p:cNvSpPr txBox="1"/>
          <p:nvPr/>
        </p:nvSpPr>
        <p:spPr>
          <a:xfrm>
            <a:off x="1172016" y="472358"/>
            <a:ext cx="6131859" cy="584775"/>
          </a:xfrm>
          <a:prstGeom prst="rect">
            <a:avLst/>
          </a:prstGeom>
          <a:noFill/>
        </p:spPr>
        <p:txBody>
          <a:bodyPr wrap="square" rtlCol="0">
            <a:spAutoFit/>
          </a:bodyPr>
          <a:lstStyle/>
          <a:p>
            <a:r>
              <a:rPr lang="en-IN" sz="3200" u="sng" dirty="0">
                <a:solidFill>
                  <a:srgbClr val="FF0000"/>
                </a:solidFill>
                <a:latin typeface="Agency FB" panose="020B0503020202020204" pitchFamily="34" charset="0"/>
              </a:rPr>
              <a:t>Outlier Treatment:</a:t>
            </a:r>
          </a:p>
        </p:txBody>
      </p:sp>
      <p:sp>
        <p:nvSpPr>
          <p:cNvPr id="6" name="TextBox 5">
            <a:extLst>
              <a:ext uri="{FF2B5EF4-FFF2-40B4-BE49-F238E27FC236}">
                <a16:creationId xmlns:a16="http://schemas.microsoft.com/office/drawing/2014/main" id="{CEBD195B-9A81-40E2-B9D5-8C71A744B329}"/>
              </a:ext>
            </a:extLst>
          </p:cNvPr>
          <p:cNvSpPr txBox="1"/>
          <p:nvPr/>
        </p:nvSpPr>
        <p:spPr>
          <a:xfrm flipH="1">
            <a:off x="2652026" y="1320555"/>
            <a:ext cx="7206729" cy="830997"/>
          </a:xfrm>
          <a:prstGeom prst="rect">
            <a:avLst/>
          </a:prstGeom>
          <a:noFill/>
        </p:spPr>
        <p:txBody>
          <a:bodyPr wrap="square" rtlCol="0">
            <a:spAutoFit/>
          </a:bodyPr>
          <a:lstStyle/>
          <a:p>
            <a:r>
              <a:rPr lang="en-IN" sz="2400" dirty="0"/>
              <a:t>Outliers can be filled by Percentile and Quantile</a:t>
            </a:r>
          </a:p>
        </p:txBody>
      </p:sp>
      <p:pic>
        <p:nvPicPr>
          <p:cNvPr id="3" name="Picture 2">
            <a:extLst>
              <a:ext uri="{FF2B5EF4-FFF2-40B4-BE49-F238E27FC236}">
                <a16:creationId xmlns:a16="http://schemas.microsoft.com/office/drawing/2014/main" id="{83559687-497C-F052-CF22-52C8EEF69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265" y="2247598"/>
            <a:ext cx="4305817" cy="3553269"/>
          </a:xfrm>
          <a:prstGeom prst="rect">
            <a:avLst/>
          </a:prstGeom>
        </p:spPr>
      </p:pic>
    </p:spTree>
    <p:extLst>
      <p:ext uri="{BB962C8B-B14F-4D97-AF65-F5344CB8AC3E}">
        <p14:creationId xmlns:p14="http://schemas.microsoft.com/office/powerpoint/2010/main" val="786672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D0E233-06C9-0547-EF9B-F0C19DF774AB}"/>
              </a:ext>
            </a:extLst>
          </p:cNvPr>
          <p:cNvSpPr txBox="1"/>
          <p:nvPr/>
        </p:nvSpPr>
        <p:spPr>
          <a:xfrm>
            <a:off x="2252870" y="3013501"/>
            <a:ext cx="10595113" cy="830997"/>
          </a:xfrm>
          <a:prstGeom prst="rect">
            <a:avLst/>
          </a:prstGeom>
          <a:noFill/>
        </p:spPr>
        <p:txBody>
          <a:bodyPr wrap="square" rtlCol="0">
            <a:spAutoFit/>
          </a:bodyPr>
          <a:lstStyle/>
          <a:p>
            <a:pPr algn="l"/>
            <a:r>
              <a:rPr lang="en-IN" sz="3600" dirty="0">
                <a:solidFill>
                  <a:srgbClr val="FF0000"/>
                </a:solidFill>
                <a:latin typeface="Arial Black" panose="020B0A04020102020204" pitchFamily="34" charset="0"/>
              </a:rPr>
              <a:t>EXPLORATORY</a:t>
            </a:r>
            <a:r>
              <a:rPr lang="en-IN" sz="4800" dirty="0">
                <a:solidFill>
                  <a:srgbClr val="FF0000"/>
                </a:solidFill>
                <a:latin typeface="Algerian" panose="04020705040A02060702" pitchFamily="82" charset="0"/>
              </a:rPr>
              <a:t> </a:t>
            </a:r>
            <a:r>
              <a:rPr lang="en-IN" sz="3600" dirty="0">
                <a:solidFill>
                  <a:srgbClr val="FF0000"/>
                </a:solidFill>
                <a:latin typeface="Arial Black" panose="020B0A04020102020204" pitchFamily="34" charset="0"/>
              </a:rPr>
              <a:t>DATA</a:t>
            </a:r>
            <a:r>
              <a:rPr lang="en-IN" sz="4800" dirty="0">
                <a:solidFill>
                  <a:srgbClr val="FF0000"/>
                </a:solidFill>
                <a:latin typeface="Algerian" panose="04020705040A02060702" pitchFamily="82" charset="0"/>
              </a:rPr>
              <a:t> </a:t>
            </a:r>
            <a:r>
              <a:rPr lang="en-IN" sz="3600" dirty="0">
                <a:solidFill>
                  <a:srgbClr val="FF0000"/>
                </a:solidFill>
                <a:latin typeface="Arial Black" panose="020B0A04020102020204" pitchFamily="34" charset="0"/>
              </a:rPr>
              <a:t>ANALYSIS</a:t>
            </a:r>
          </a:p>
        </p:txBody>
      </p:sp>
    </p:spTree>
    <p:extLst>
      <p:ext uri="{BB962C8B-B14F-4D97-AF65-F5344CB8AC3E}">
        <p14:creationId xmlns:p14="http://schemas.microsoft.com/office/powerpoint/2010/main" val="3969124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D1D6CF-D19C-67D6-2E6F-321D7476E6C9}"/>
              </a:ext>
            </a:extLst>
          </p:cNvPr>
          <p:cNvSpPr txBox="1"/>
          <p:nvPr/>
        </p:nvSpPr>
        <p:spPr>
          <a:xfrm>
            <a:off x="1335740" y="645462"/>
            <a:ext cx="9983038" cy="5139869"/>
          </a:xfrm>
          <a:prstGeom prst="rect">
            <a:avLst/>
          </a:prstGeom>
          <a:noFill/>
        </p:spPr>
        <p:txBody>
          <a:bodyPr wrap="square" rtlCol="0">
            <a:spAutoFit/>
          </a:bodyPr>
          <a:lstStyle/>
          <a:p>
            <a:pPr algn="l"/>
            <a:r>
              <a:rPr lang="en-US" dirty="0"/>
              <a:t> </a:t>
            </a:r>
            <a:r>
              <a:rPr lang="en-US" sz="3600" dirty="0">
                <a:solidFill>
                  <a:srgbClr val="002060"/>
                </a:solidFill>
                <a:latin typeface="Algerian" panose="04020705040A02060702" pitchFamily="82" charset="0"/>
              </a:rPr>
              <a:t>DATA VISUALIZATION</a:t>
            </a:r>
          </a:p>
          <a:p>
            <a:pPr algn="l"/>
            <a:endParaRPr lang="en-US" sz="3600" dirty="0">
              <a:latin typeface="Arial Rounded MT Bold" panose="020F0704030504030204" pitchFamily="34" charset="0"/>
            </a:endParaRPr>
          </a:p>
          <a:p>
            <a:pPr algn="l"/>
            <a:r>
              <a:rPr lang="en-US" dirty="0"/>
              <a:t> </a:t>
            </a:r>
            <a:r>
              <a:rPr lang="en-US" dirty="0">
                <a:latin typeface="Bahnschrift" panose="020B0502040204020203" pitchFamily="34" charset="0"/>
                <a:cs typeface="Courier New" panose="02070309020205020404" pitchFamily="49" charset="0"/>
              </a:rPr>
              <a:t>Data Visualization is the process of analyzing data in the form of graphs or maps, making it     easier to understand patterns in the data. </a:t>
            </a:r>
          </a:p>
          <a:p>
            <a:pPr algn="l"/>
            <a:endParaRPr lang="en-US" dirty="0">
              <a:latin typeface="Bahnschrift" panose="020B0502040204020203" pitchFamily="34" charset="0"/>
              <a:cs typeface="Courier New" panose="02070309020205020404" pitchFamily="49" charset="0"/>
            </a:endParaRPr>
          </a:p>
          <a:p>
            <a:pPr algn="l"/>
            <a:endParaRPr lang="en-US" dirty="0">
              <a:latin typeface="Bahnschrift" panose="020B0502040204020203" pitchFamily="34" charset="0"/>
              <a:cs typeface="Courier New" panose="02070309020205020404" pitchFamily="49" charset="0"/>
            </a:endParaRPr>
          </a:p>
          <a:p>
            <a:pPr algn="l"/>
            <a:r>
              <a:rPr lang="en-US" sz="2800" dirty="0"/>
              <a:t>There are various types of Visualizations:</a:t>
            </a:r>
          </a:p>
          <a:p>
            <a:pPr algn="l"/>
            <a:endParaRPr lang="en-US" dirty="0"/>
          </a:p>
          <a:p>
            <a:pPr algn="l"/>
            <a:endParaRPr lang="en-US" dirty="0"/>
          </a:p>
          <a:p>
            <a:pPr algn="l"/>
            <a:r>
              <a:rPr lang="en-US" dirty="0"/>
              <a:t>                                                </a:t>
            </a:r>
            <a:r>
              <a:rPr lang="en-US" sz="2400" dirty="0"/>
              <a:t>✓</a:t>
            </a:r>
            <a:r>
              <a:rPr lang="en-US" dirty="0"/>
              <a:t> </a:t>
            </a:r>
            <a:r>
              <a:rPr lang="en-US" sz="2400" dirty="0"/>
              <a:t>UNIVARIATE ANALYSIS</a:t>
            </a:r>
          </a:p>
          <a:p>
            <a:pPr algn="l"/>
            <a:r>
              <a:rPr lang="en-US" sz="2400" dirty="0"/>
              <a:t> </a:t>
            </a:r>
          </a:p>
          <a:p>
            <a:pPr algn="l"/>
            <a:r>
              <a:rPr lang="en-US" sz="2400" dirty="0"/>
              <a:t>                                     ✓ BI-VARIATE ANALYSIS</a:t>
            </a:r>
          </a:p>
          <a:p>
            <a:pPr algn="l"/>
            <a:endParaRPr lang="en-US" sz="2400" dirty="0"/>
          </a:p>
          <a:p>
            <a:pPr algn="l"/>
            <a:r>
              <a:rPr lang="en-US" sz="2400" dirty="0"/>
              <a:t>                                     ✓ MULTI-VARIATE ANALYSI</a:t>
            </a:r>
            <a:r>
              <a:rPr lang="en-IN" sz="2400" dirty="0"/>
              <a:t>                            </a:t>
            </a:r>
          </a:p>
        </p:txBody>
      </p:sp>
    </p:spTree>
    <p:extLst>
      <p:ext uri="{BB962C8B-B14F-4D97-AF65-F5344CB8AC3E}">
        <p14:creationId xmlns:p14="http://schemas.microsoft.com/office/powerpoint/2010/main" val="2507512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9EF34-B50F-6734-AD66-8E34342DA214}"/>
              </a:ext>
            </a:extLst>
          </p:cNvPr>
          <p:cNvSpPr txBox="1"/>
          <p:nvPr/>
        </p:nvSpPr>
        <p:spPr>
          <a:xfrm>
            <a:off x="876694" y="463390"/>
            <a:ext cx="7577928" cy="646331"/>
          </a:xfrm>
          <a:prstGeom prst="rect">
            <a:avLst/>
          </a:prstGeom>
          <a:noFill/>
        </p:spPr>
        <p:txBody>
          <a:bodyPr wrap="square" rtlCol="0">
            <a:spAutoFit/>
          </a:bodyPr>
          <a:lstStyle/>
          <a:p>
            <a:pPr algn="l"/>
            <a:r>
              <a:rPr lang="en-IN" sz="3600" dirty="0">
                <a:solidFill>
                  <a:srgbClr val="FF0000"/>
                </a:solidFill>
              </a:rPr>
              <a:t>EXPLORATORY DATA ANALYSIS</a:t>
            </a:r>
          </a:p>
        </p:txBody>
      </p:sp>
      <p:sp>
        <p:nvSpPr>
          <p:cNvPr id="5" name="TextBox 4">
            <a:extLst>
              <a:ext uri="{FF2B5EF4-FFF2-40B4-BE49-F238E27FC236}">
                <a16:creationId xmlns:a16="http://schemas.microsoft.com/office/drawing/2014/main" id="{5CED259C-41E1-180A-0014-A3385C3B8D0A}"/>
              </a:ext>
            </a:extLst>
          </p:cNvPr>
          <p:cNvSpPr txBox="1"/>
          <p:nvPr/>
        </p:nvSpPr>
        <p:spPr>
          <a:xfrm>
            <a:off x="876694" y="1372285"/>
            <a:ext cx="9491870" cy="1200329"/>
          </a:xfrm>
          <a:prstGeom prst="rect">
            <a:avLst/>
          </a:prstGeom>
          <a:noFill/>
        </p:spPr>
        <p:txBody>
          <a:bodyPr wrap="square" rtlCol="0">
            <a:spAutoFit/>
          </a:bodyPr>
          <a:lstStyle/>
          <a:p>
            <a:pPr algn="l"/>
            <a:r>
              <a:rPr lang="en-IN" sz="2400" dirty="0"/>
              <a:t>We will use Matplotlib and Seaborn library for the data visualization.</a:t>
            </a:r>
          </a:p>
          <a:p>
            <a:pPr algn="l"/>
            <a:r>
              <a:rPr lang="en-IN" sz="2400" dirty="0"/>
              <a:t>Some commonly used graphs are </a:t>
            </a:r>
          </a:p>
        </p:txBody>
      </p:sp>
      <p:sp>
        <p:nvSpPr>
          <p:cNvPr id="8" name="Rectangle 7">
            <a:extLst>
              <a:ext uri="{FF2B5EF4-FFF2-40B4-BE49-F238E27FC236}">
                <a16:creationId xmlns:a16="http://schemas.microsoft.com/office/drawing/2014/main" id="{DA65AA3D-4F17-C427-9629-6DDA19749633}"/>
              </a:ext>
            </a:extLst>
          </p:cNvPr>
          <p:cNvSpPr/>
          <p:nvPr/>
        </p:nvSpPr>
        <p:spPr>
          <a:xfrm>
            <a:off x="7599889" y="3068896"/>
            <a:ext cx="2256183" cy="24748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a:p>
            <a:pPr algn="ctr"/>
            <a:r>
              <a:rPr lang="en-IN" sz="2400" dirty="0">
                <a:solidFill>
                  <a:schemeClr val="bg1"/>
                </a:solidFill>
              </a:rPr>
              <a:t>•Pair Plot </a:t>
            </a:r>
          </a:p>
          <a:p>
            <a:pPr algn="ctr"/>
            <a:r>
              <a:rPr lang="en-IN" sz="2400" dirty="0">
                <a:solidFill>
                  <a:schemeClr val="bg1"/>
                </a:solidFill>
              </a:rPr>
              <a:t>•Heat Map</a:t>
            </a:r>
          </a:p>
        </p:txBody>
      </p:sp>
      <p:sp>
        <p:nvSpPr>
          <p:cNvPr id="15" name="Rectangle 14">
            <a:extLst>
              <a:ext uri="{FF2B5EF4-FFF2-40B4-BE49-F238E27FC236}">
                <a16:creationId xmlns:a16="http://schemas.microsoft.com/office/drawing/2014/main" id="{10A8F44C-317A-E2A9-4BD3-B1E929771B8F}"/>
              </a:ext>
            </a:extLst>
          </p:cNvPr>
          <p:cNvSpPr/>
          <p:nvPr/>
        </p:nvSpPr>
        <p:spPr>
          <a:xfrm>
            <a:off x="1356363" y="2908681"/>
            <a:ext cx="2422374" cy="26397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solidFill>
                <a:schemeClr val="bg1"/>
              </a:solidFill>
            </a:endParaRPr>
          </a:p>
          <a:p>
            <a:pPr algn="ctr"/>
            <a:r>
              <a:rPr lang="en-IN" dirty="0">
                <a:solidFill>
                  <a:schemeClr val="bg1"/>
                </a:solidFill>
              </a:rPr>
              <a:t>• </a:t>
            </a:r>
            <a:r>
              <a:rPr lang="en-IN" sz="2400" dirty="0">
                <a:solidFill>
                  <a:schemeClr val="bg1"/>
                </a:solidFill>
              </a:rPr>
              <a:t>Bar Plot </a:t>
            </a:r>
          </a:p>
          <a:p>
            <a:pPr algn="ctr"/>
            <a:r>
              <a:rPr lang="en-IN" sz="2400" dirty="0">
                <a:solidFill>
                  <a:schemeClr val="bg1"/>
                </a:solidFill>
              </a:rPr>
              <a:t>•Box Plot </a:t>
            </a:r>
          </a:p>
          <a:p>
            <a:pPr algn="ctr"/>
            <a:r>
              <a:rPr lang="en-IN" sz="2400" dirty="0">
                <a:solidFill>
                  <a:schemeClr val="bg1"/>
                </a:solidFill>
              </a:rPr>
              <a:t>•Hist Plot </a:t>
            </a:r>
          </a:p>
        </p:txBody>
      </p:sp>
      <p:sp>
        <p:nvSpPr>
          <p:cNvPr id="16" name="Rectangle 15">
            <a:extLst>
              <a:ext uri="{FF2B5EF4-FFF2-40B4-BE49-F238E27FC236}">
                <a16:creationId xmlns:a16="http://schemas.microsoft.com/office/drawing/2014/main" id="{C23BCD40-B22B-8A20-8C0A-E6666C5D58EC}"/>
              </a:ext>
            </a:extLst>
          </p:cNvPr>
          <p:cNvSpPr/>
          <p:nvPr/>
        </p:nvSpPr>
        <p:spPr>
          <a:xfrm>
            <a:off x="1369886" y="2908681"/>
            <a:ext cx="2422374" cy="830997"/>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Univariate</a:t>
            </a:r>
          </a:p>
        </p:txBody>
      </p:sp>
      <p:sp>
        <p:nvSpPr>
          <p:cNvPr id="17" name="Rectangle 16">
            <a:extLst>
              <a:ext uri="{FF2B5EF4-FFF2-40B4-BE49-F238E27FC236}">
                <a16:creationId xmlns:a16="http://schemas.microsoft.com/office/drawing/2014/main" id="{1C8BF997-DB42-8E6A-4608-86888E084A6D}"/>
              </a:ext>
            </a:extLst>
          </p:cNvPr>
          <p:cNvSpPr/>
          <p:nvPr/>
        </p:nvSpPr>
        <p:spPr>
          <a:xfrm>
            <a:off x="4503726" y="2908681"/>
            <a:ext cx="2384697" cy="830997"/>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BIVARIATE</a:t>
            </a:r>
          </a:p>
        </p:txBody>
      </p:sp>
      <p:sp>
        <p:nvSpPr>
          <p:cNvPr id="18" name="Rectangle 17">
            <a:extLst>
              <a:ext uri="{FF2B5EF4-FFF2-40B4-BE49-F238E27FC236}">
                <a16:creationId xmlns:a16="http://schemas.microsoft.com/office/drawing/2014/main" id="{745284BA-3953-9B55-EC44-974C34FC8C2A}"/>
              </a:ext>
            </a:extLst>
          </p:cNvPr>
          <p:cNvSpPr/>
          <p:nvPr/>
        </p:nvSpPr>
        <p:spPr>
          <a:xfrm>
            <a:off x="7596874" y="2908681"/>
            <a:ext cx="2256183" cy="830997"/>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MULTIVARIATE</a:t>
            </a:r>
          </a:p>
        </p:txBody>
      </p:sp>
      <p:sp>
        <p:nvSpPr>
          <p:cNvPr id="2" name="Rectangle 1">
            <a:extLst>
              <a:ext uri="{FF2B5EF4-FFF2-40B4-BE49-F238E27FC236}">
                <a16:creationId xmlns:a16="http://schemas.microsoft.com/office/drawing/2014/main" id="{1959273C-0463-ED76-AC50-DEB9B276F57D}"/>
              </a:ext>
            </a:extLst>
          </p:cNvPr>
          <p:cNvSpPr/>
          <p:nvPr/>
        </p:nvSpPr>
        <p:spPr>
          <a:xfrm>
            <a:off x="4503726" y="3739678"/>
            <a:ext cx="2384697" cy="17171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IN" dirty="0"/>
              <a:t>Hist plot</a:t>
            </a:r>
          </a:p>
          <a:p>
            <a:pPr marL="285750" indent="-285750" algn="ctr">
              <a:buFont typeface="Arial" panose="020B0604020202020204" pitchFamily="34" charset="0"/>
              <a:buChar char="•"/>
            </a:pPr>
            <a:r>
              <a:rPr lang="en-IN" dirty="0"/>
              <a:t>Scatter plot           </a:t>
            </a:r>
          </a:p>
        </p:txBody>
      </p:sp>
    </p:spTree>
    <p:extLst>
      <p:ext uri="{BB962C8B-B14F-4D97-AF65-F5344CB8AC3E}">
        <p14:creationId xmlns:p14="http://schemas.microsoft.com/office/powerpoint/2010/main" val="218951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413E84-E6E4-3C4F-D9AC-964CD33AF90D}"/>
              </a:ext>
            </a:extLst>
          </p:cNvPr>
          <p:cNvSpPr txBox="1"/>
          <p:nvPr/>
        </p:nvSpPr>
        <p:spPr>
          <a:xfrm>
            <a:off x="567699" y="1155664"/>
            <a:ext cx="9793357" cy="646331"/>
          </a:xfrm>
          <a:prstGeom prst="rect">
            <a:avLst/>
          </a:prstGeom>
          <a:noFill/>
        </p:spPr>
        <p:txBody>
          <a:bodyPr wrap="square" rtlCol="0">
            <a:spAutoFit/>
          </a:bodyPr>
          <a:lstStyle/>
          <a:p>
            <a:pPr marL="400050" indent="-400050">
              <a:buFont typeface="+mj-lt"/>
              <a:buAutoNum type="romanUcPeriod"/>
            </a:pPr>
            <a:r>
              <a:rPr lang="en-US" dirty="0">
                <a:latin typeface="arial" panose="020B0604020202020204" pitchFamily="34" charset="0"/>
              </a:rPr>
              <a:t>Univariate </a:t>
            </a:r>
            <a:r>
              <a:rPr lang="en-US" b="1" dirty="0">
                <a:latin typeface="arial" panose="020B0604020202020204" pitchFamily="34" charset="0"/>
              </a:rPr>
              <a:t>the simplest form of analyzing data</a:t>
            </a:r>
            <a:r>
              <a:rPr lang="en-US" dirty="0">
                <a:solidFill>
                  <a:schemeClr val="bg1"/>
                </a:solidFill>
                <a:latin typeface="arial" panose="020B0604020202020204" pitchFamily="34" charset="0"/>
              </a:rPr>
              <a:t>.</a:t>
            </a:r>
          </a:p>
          <a:p>
            <a:pPr marL="400050" indent="-400050">
              <a:buFont typeface="+mj-lt"/>
              <a:buAutoNum type="romanUcPeriod"/>
            </a:pPr>
            <a:r>
              <a:rPr lang="en-US" dirty="0">
                <a:latin typeface="arial" panose="020B0604020202020204" pitchFamily="34" charset="0"/>
              </a:rPr>
              <a:t>Uni means one, so in other words the data has only one variable. analysis is </a:t>
            </a:r>
            <a:endParaRPr lang="en-IN" dirty="0"/>
          </a:p>
        </p:txBody>
      </p:sp>
      <p:sp>
        <p:nvSpPr>
          <p:cNvPr id="8" name="TextBox 7">
            <a:extLst>
              <a:ext uri="{FF2B5EF4-FFF2-40B4-BE49-F238E27FC236}">
                <a16:creationId xmlns:a16="http://schemas.microsoft.com/office/drawing/2014/main" id="{F9AEC799-B13D-93B1-EEFC-1EBC7F55991E}"/>
              </a:ext>
            </a:extLst>
          </p:cNvPr>
          <p:cNvSpPr txBox="1"/>
          <p:nvPr/>
        </p:nvSpPr>
        <p:spPr>
          <a:xfrm>
            <a:off x="567699" y="379940"/>
            <a:ext cx="8748684" cy="523220"/>
          </a:xfrm>
          <a:prstGeom prst="rect">
            <a:avLst/>
          </a:prstGeom>
          <a:noFill/>
        </p:spPr>
        <p:txBody>
          <a:bodyPr wrap="square" rtlCol="0">
            <a:spAutoFit/>
          </a:bodyPr>
          <a:lstStyle/>
          <a:p>
            <a:pPr algn="l"/>
            <a:r>
              <a:rPr lang="en-IN" sz="2800" dirty="0">
                <a:solidFill>
                  <a:srgbClr val="FF0000"/>
                </a:solidFill>
                <a:latin typeface="Algerian" panose="04020705040A02060702" pitchFamily="82" charset="0"/>
              </a:rPr>
              <a:t>UNIVARIATE FEATURE ANALYSIS:</a:t>
            </a:r>
          </a:p>
        </p:txBody>
      </p:sp>
      <p:pic>
        <p:nvPicPr>
          <p:cNvPr id="13" name="Picture 12">
            <a:extLst>
              <a:ext uri="{FF2B5EF4-FFF2-40B4-BE49-F238E27FC236}">
                <a16:creationId xmlns:a16="http://schemas.microsoft.com/office/drawing/2014/main" id="{D65A6228-7BE0-4D29-196C-A20EBA7F7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5" y="2584933"/>
            <a:ext cx="5437025" cy="3538776"/>
          </a:xfrm>
          <a:prstGeom prst="rect">
            <a:avLst/>
          </a:prstGeom>
        </p:spPr>
      </p:pic>
      <p:pic>
        <p:nvPicPr>
          <p:cNvPr id="5" name="Picture 4">
            <a:extLst>
              <a:ext uri="{FF2B5EF4-FFF2-40B4-BE49-F238E27FC236}">
                <a16:creationId xmlns:a16="http://schemas.microsoft.com/office/drawing/2014/main" id="{644A78F1-4FDC-7450-1911-74E137ADC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50" y="2584932"/>
            <a:ext cx="5284276" cy="3538775"/>
          </a:xfrm>
          <a:prstGeom prst="rect">
            <a:avLst/>
          </a:prstGeom>
        </p:spPr>
      </p:pic>
      <p:cxnSp>
        <p:nvCxnSpPr>
          <p:cNvPr id="3" name="Straight Connector 2">
            <a:extLst>
              <a:ext uri="{FF2B5EF4-FFF2-40B4-BE49-F238E27FC236}">
                <a16:creationId xmlns:a16="http://schemas.microsoft.com/office/drawing/2014/main" id="{E2886D4C-65DE-2A96-E3E8-679563F01F40}"/>
              </a:ext>
            </a:extLst>
          </p:cNvPr>
          <p:cNvCxnSpPr/>
          <p:nvPr/>
        </p:nvCxnSpPr>
        <p:spPr>
          <a:xfrm>
            <a:off x="6216073" y="1801995"/>
            <a:ext cx="0" cy="4783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AB95EC4-02CC-6443-6497-D16D362A2B8E}"/>
              </a:ext>
            </a:extLst>
          </p:cNvPr>
          <p:cNvSpPr txBox="1"/>
          <p:nvPr/>
        </p:nvSpPr>
        <p:spPr>
          <a:xfrm>
            <a:off x="2707850" y="2054499"/>
            <a:ext cx="1542473" cy="369332"/>
          </a:xfrm>
          <a:prstGeom prst="rect">
            <a:avLst/>
          </a:prstGeom>
          <a:noFill/>
        </p:spPr>
        <p:txBody>
          <a:bodyPr wrap="square" rtlCol="0">
            <a:spAutoFit/>
          </a:bodyPr>
          <a:lstStyle/>
          <a:p>
            <a:r>
              <a:rPr lang="en-IN" dirty="0"/>
              <a:t>NUMERICAL</a:t>
            </a:r>
          </a:p>
        </p:txBody>
      </p:sp>
      <p:sp>
        <p:nvSpPr>
          <p:cNvPr id="7" name="TextBox 6">
            <a:extLst>
              <a:ext uri="{FF2B5EF4-FFF2-40B4-BE49-F238E27FC236}">
                <a16:creationId xmlns:a16="http://schemas.microsoft.com/office/drawing/2014/main" id="{E3EFDBDF-804B-254B-47C5-00996E2AB7B5}"/>
              </a:ext>
            </a:extLst>
          </p:cNvPr>
          <p:cNvSpPr txBox="1"/>
          <p:nvPr/>
        </p:nvSpPr>
        <p:spPr>
          <a:xfrm>
            <a:off x="7841673" y="2008797"/>
            <a:ext cx="1745672" cy="369332"/>
          </a:xfrm>
          <a:prstGeom prst="rect">
            <a:avLst/>
          </a:prstGeom>
          <a:noFill/>
        </p:spPr>
        <p:txBody>
          <a:bodyPr wrap="square" rtlCol="0">
            <a:spAutoFit/>
          </a:bodyPr>
          <a:lstStyle/>
          <a:p>
            <a:r>
              <a:rPr lang="en-IN" dirty="0"/>
              <a:t>CATEGORICAL</a:t>
            </a:r>
          </a:p>
        </p:txBody>
      </p:sp>
    </p:spTree>
    <p:extLst>
      <p:ext uri="{BB962C8B-B14F-4D97-AF65-F5344CB8AC3E}">
        <p14:creationId xmlns:p14="http://schemas.microsoft.com/office/powerpoint/2010/main" val="578665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B222F7-1ACF-5C1F-54C0-F107359A6826}"/>
              </a:ext>
            </a:extLst>
          </p:cNvPr>
          <p:cNvSpPr txBox="1"/>
          <p:nvPr/>
        </p:nvSpPr>
        <p:spPr>
          <a:xfrm>
            <a:off x="906910" y="356069"/>
            <a:ext cx="9385405" cy="646331"/>
          </a:xfrm>
          <a:prstGeom prst="rect">
            <a:avLst/>
          </a:prstGeom>
          <a:noFill/>
        </p:spPr>
        <p:txBody>
          <a:bodyPr wrap="square" rtlCol="0">
            <a:spAutoFit/>
          </a:bodyPr>
          <a:lstStyle/>
          <a:p>
            <a:pPr algn="l"/>
            <a:r>
              <a:rPr lang="en-IN" sz="3200" dirty="0">
                <a:solidFill>
                  <a:srgbClr val="FF0000"/>
                </a:solidFill>
                <a:latin typeface="Algerian" panose="04020705040A02060702" pitchFamily="82" charset="0"/>
              </a:rPr>
              <a:t>BI-VARIATE  FEAUTURE ANALYSIS</a:t>
            </a:r>
            <a:r>
              <a:rPr lang="en-IN" sz="3600" dirty="0">
                <a:solidFill>
                  <a:srgbClr val="FF0000"/>
                </a:solidFill>
                <a:latin typeface="Algerian" panose="04020705040A02060702" pitchFamily="82" charset="0"/>
              </a:rPr>
              <a:t>:</a:t>
            </a:r>
          </a:p>
        </p:txBody>
      </p:sp>
      <p:sp>
        <p:nvSpPr>
          <p:cNvPr id="6" name="TextBox 5">
            <a:extLst>
              <a:ext uri="{FF2B5EF4-FFF2-40B4-BE49-F238E27FC236}">
                <a16:creationId xmlns:a16="http://schemas.microsoft.com/office/drawing/2014/main" id="{289360AB-32D6-75EF-1F5B-149C3B9BF55F}"/>
              </a:ext>
            </a:extLst>
          </p:cNvPr>
          <p:cNvSpPr txBox="1"/>
          <p:nvPr/>
        </p:nvSpPr>
        <p:spPr>
          <a:xfrm>
            <a:off x="906912" y="1119539"/>
            <a:ext cx="9534617" cy="646331"/>
          </a:xfrm>
          <a:prstGeom prst="rect">
            <a:avLst/>
          </a:prstGeom>
          <a:noFill/>
        </p:spPr>
        <p:txBody>
          <a:bodyPr wrap="square" rtlCol="0">
            <a:spAutoFit/>
          </a:bodyPr>
          <a:lstStyle/>
          <a:p>
            <a:pPr algn="l"/>
            <a:r>
              <a:rPr lang="en-US" dirty="0">
                <a:latin typeface="arial" panose="020B0604020202020204" pitchFamily="34" charset="0"/>
              </a:rPr>
              <a:t>Bivariate analysis is </a:t>
            </a:r>
            <a:r>
              <a:rPr lang="en-US" b="1" dirty="0">
                <a:latin typeface="arial" panose="020B0604020202020204" pitchFamily="34" charset="0"/>
              </a:rPr>
              <a:t>one of the statistical analysis where two variables are observed</a:t>
            </a:r>
            <a:r>
              <a:rPr lang="en-US" dirty="0">
                <a:latin typeface="arial" panose="020B0604020202020204" pitchFamily="34" charset="0"/>
              </a:rPr>
              <a:t>.</a:t>
            </a:r>
          </a:p>
          <a:p>
            <a:pPr algn="l"/>
            <a:r>
              <a:rPr lang="en-US" dirty="0">
                <a:latin typeface="arial" panose="020B0604020202020204" pitchFamily="34" charset="0"/>
              </a:rPr>
              <a:t>One variable here is dependent while the other is independent.</a:t>
            </a:r>
            <a:endParaRPr lang="en-IN" dirty="0"/>
          </a:p>
        </p:txBody>
      </p:sp>
      <p:pic>
        <p:nvPicPr>
          <p:cNvPr id="8" name="Picture 7">
            <a:extLst>
              <a:ext uri="{FF2B5EF4-FFF2-40B4-BE49-F238E27FC236}">
                <a16:creationId xmlns:a16="http://schemas.microsoft.com/office/drawing/2014/main" id="{83128F82-0E30-11F0-50C7-A10C1F0B9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878" y="2686572"/>
            <a:ext cx="5657494" cy="3209122"/>
          </a:xfrm>
          <a:prstGeom prst="rect">
            <a:avLst/>
          </a:prstGeom>
        </p:spPr>
      </p:pic>
      <p:pic>
        <p:nvPicPr>
          <p:cNvPr id="5" name="Picture 4">
            <a:extLst>
              <a:ext uri="{FF2B5EF4-FFF2-40B4-BE49-F238E27FC236}">
                <a16:creationId xmlns:a16="http://schemas.microsoft.com/office/drawing/2014/main" id="{0081E173-E4D2-0117-6F26-1664903A33E9}"/>
              </a:ext>
            </a:extLst>
          </p:cNvPr>
          <p:cNvPicPr>
            <a:picLocks noChangeAspect="1"/>
          </p:cNvPicPr>
          <p:nvPr/>
        </p:nvPicPr>
        <p:blipFill rotWithShape="1">
          <a:blip r:embed="rId3">
            <a:extLst>
              <a:ext uri="{28A0092B-C50C-407E-A947-70E740481C1C}">
                <a14:useLocalDpi xmlns:a14="http://schemas.microsoft.com/office/drawing/2010/main" val="0"/>
              </a:ext>
            </a:extLst>
          </a:blip>
          <a:srcRect t="36831" r="16843" b="1557"/>
          <a:stretch/>
        </p:blipFill>
        <p:spPr>
          <a:xfrm>
            <a:off x="6398150" y="2686572"/>
            <a:ext cx="5057972" cy="3218823"/>
          </a:xfrm>
          <a:prstGeom prst="rect">
            <a:avLst/>
          </a:prstGeom>
        </p:spPr>
      </p:pic>
      <p:cxnSp>
        <p:nvCxnSpPr>
          <p:cNvPr id="3" name="Straight Connector 2">
            <a:extLst>
              <a:ext uri="{FF2B5EF4-FFF2-40B4-BE49-F238E27FC236}">
                <a16:creationId xmlns:a16="http://schemas.microsoft.com/office/drawing/2014/main" id="{F817E15F-F824-B78B-F39E-549867B5393B}"/>
              </a:ext>
            </a:extLst>
          </p:cNvPr>
          <p:cNvCxnSpPr>
            <a:cxnSpLocks/>
          </p:cNvCxnSpPr>
          <p:nvPr/>
        </p:nvCxnSpPr>
        <p:spPr>
          <a:xfrm>
            <a:off x="6530109" y="1765870"/>
            <a:ext cx="0" cy="4727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E8AC29-D9A3-DDD2-A7B6-4607AB01462B}"/>
              </a:ext>
            </a:extLst>
          </p:cNvPr>
          <p:cNvSpPr txBox="1"/>
          <p:nvPr/>
        </p:nvSpPr>
        <p:spPr>
          <a:xfrm>
            <a:off x="2811861" y="2152072"/>
            <a:ext cx="1505527" cy="369332"/>
          </a:xfrm>
          <a:prstGeom prst="rect">
            <a:avLst/>
          </a:prstGeom>
          <a:noFill/>
        </p:spPr>
        <p:txBody>
          <a:bodyPr wrap="square" rtlCol="0">
            <a:spAutoFit/>
          </a:bodyPr>
          <a:lstStyle/>
          <a:p>
            <a:r>
              <a:rPr lang="en-IN" dirty="0"/>
              <a:t>NUMERICAL</a:t>
            </a:r>
          </a:p>
        </p:txBody>
      </p:sp>
      <p:sp>
        <p:nvSpPr>
          <p:cNvPr id="10" name="TextBox 9">
            <a:extLst>
              <a:ext uri="{FF2B5EF4-FFF2-40B4-BE49-F238E27FC236}">
                <a16:creationId xmlns:a16="http://schemas.microsoft.com/office/drawing/2014/main" id="{3E1BD03E-016B-37E3-D328-43D5BB2FE981}"/>
              </a:ext>
            </a:extLst>
          </p:cNvPr>
          <p:cNvSpPr txBox="1"/>
          <p:nvPr/>
        </p:nvSpPr>
        <p:spPr>
          <a:xfrm>
            <a:off x="7647709" y="2152073"/>
            <a:ext cx="1732429" cy="369332"/>
          </a:xfrm>
          <a:prstGeom prst="rect">
            <a:avLst/>
          </a:prstGeom>
          <a:noFill/>
        </p:spPr>
        <p:txBody>
          <a:bodyPr wrap="square" rtlCol="0">
            <a:spAutoFit/>
          </a:bodyPr>
          <a:lstStyle/>
          <a:p>
            <a:r>
              <a:rPr lang="en-IN" dirty="0"/>
              <a:t>CATEGORICAL</a:t>
            </a:r>
          </a:p>
        </p:txBody>
      </p:sp>
    </p:spTree>
    <p:extLst>
      <p:ext uri="{BB962C8B-B14F-4D97-AF65-F5344CB8AC3E}">
        <p14:creationId xmlns:p14="http://schemas.microsoft.com/office/powerpoint/2010/main" val="144301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AF16A4-94B9-7DBB-3851-33EDC0EDD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500" y="2309937"/>
            <a:ext cx="9242610" cy="4312024"/>
          </a:xfrm>
          <a:prstGeom prst="rect">
            <a:avLst/>
          </a:prstGeom>
        </p:spPr>
      </p:pic>
      <p:sp>
        <p:nvSpPr>
          <p:cNvPr id="3" name="TextBox 2">
            <a:extLst>
              <a:ext uri="{FF2B5EF4-FFF2-40B4-BE49-F238E27FC236}">
                <a16:creationId xmlns:a16="http://schemas.microsoft.com/office/drawing/2014/main" id="{F44950D6-578D-63AC-755E-2315F5FBBDEC}"/>
              </a:ext>
            </a:extLst>
          </p:cNvPr>
          <p:cNvSpPr txBox="1"/>
          <p:nvPr/>
        </p:nvSpPr>
        <p:spPr>
          <a:xfrm>
            <a:off x="397565" y="1032666"/>
            <a:ext cx="9117105" cy="523220"/>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latin typeface="Corbel" panose="020B0503020204020204" pitchFamily="34" charset="0"/>
              </a:rPr>
              <a:t>CORELATION BETWEEN TWO VARIABLES</a:t>
            </a:r>
          </a:p>
        </p:txBody>
      </p:sp>
      <p:sp>
        <p:nvSpPr>
          <p:cNvPr id="6" name="TextBox 5">
            <a:extLst>
              <a:ext uri="{FF2B5EF4-FFF2-40B4-BE49-F238E27FC236}">
                <a16:creationId xmlns:a16="http://schemas.microsoft.com/office/drawing/2014/main" id="{51D455C5-CDE7-8D84-BF57-77DC8D8953CF}"/>
              </a:ext>
            </a:extLst>
          </p:cNvPr>
          <p:cNvSpPr txBox="1"/>
          <p:nvPr/>
        </p:nvSpPr>
        <p:spPr>
          <a:xfrm>
            <a:off x="397565" y="1548531"/>
            <a:ext cx="11856460" cy="52322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Corbel" panose="020B0503020204020204" pitchFamily="34" charset="0"/>
                <a:ea typeface="MS UI Gothic" panose="020B0600070205080204" pitchFamily="34" charset="-128"/>
              </a:rPr>
              <a:t> The heatmap shows the correlation between all numerical columns</a:t>
            </a:r>
            <a:r>
              <a:rPr lang="en-US" sz="2800" dirty="0">
                <a:latin typeface="Corbel" panose="020B0503020204020204" pitchFamily="34" charset="0"/>
              </a:rPr>
              <a:t>.</a:t>
            </a:r>
            <a:endParaRPr lang="en-IN" sz="2800" dirty="0">
              <a:latin typeface="Corbel" panose="020B0503020204020204" pitchFamily="34" charset="0"/>
            </a:endParaRPr>
          </a:p>
        </p:txBody>
      </p:sp>
      <p:sp>
        <p:nvSpPr>
          <p:cNvPr id="2" name="TextBox 1">
            <a:extLst>
              <a:ext uri="{FF2B5EF4-FFF2-40B4-BE49-F238E27FC236}">
                <a16:creationId xmlns:a16="http://schemas.microsoft.com/office/drawing/2014/main" id="{857FB8E0-5D0C-C03C-9E49-6FDF9B1E83CF}"/>
              </a:ext>
            </a:extLst>
          </p:cNvPr>
          <p:cNvSpPr txBox="1"/>
          <p:nvPr/>
        </p:nvSpPr>
        <p:spPr>
          <a:xfrm>
            <a:off x="397565" y="344186"/>
            <a:ext cx="5247861" cy="861774"/>
          </a:xfrm>
          <a:prstGeom prst="rect">
            <a:avLst/>
          </a:prstGeom>
          <a:noFill/>
        </p:spPr>
        <p:txBody>
          <a:bodyPr wrap="square" rtlCol="0">
            <a:spAutoFit/>
          </a:bodyPr>
          <a:lstStyle/>
          <a:p>
            <a:r>
              <a:rPr lang="en-US" sz="3200" u="sng" dirty="0">
                <a:solidFill>
                  <a:srgbClr val="FF0000"/>
                </a:solidFill>
                <a:latin typeface="+mj-lt"/>
              </a:rPr>
              <a:t>Multivariate Analysis :</a:t>
            </a:r>
          </a:p>
          <a:p>
            <a:endParaRPr lang="en-IN" dirty="0"/>
          </a:p>
        </p:txBody>
      </p:sp>
    </p:spTree>
    <p:extLst>
      <p:ext uri="{BB962C8B-B14F-4D97-AF65-F5344CB8AC3E}">
        <p14:creationId xmlns:p14="http://schemas.microsoft.com/office/powerpoint/2010/main" val="797615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1910B2-4FE6-295E-0700-FFE8643480A1}"/>
              </a:ext>
            </a:extLst>
          </p:cNvPr>
          <p:cNvSpPr txBox="1"/>
          <p:nvPr/>
        </p:nvSpPr>
        <p:spPr>
          <a:xfrm flipH="1">
            <a:off x="3501224" y="2921168"/>
            <a:ext cx="6461760" cy="1015663"/>
          </a:xfrm>
          <a:prstGeom prst="rect">
            <a:avLst/>
          </a:prstGeom>
          <a:noFill/>
        </p:spPr>
        <p:txBody>
          <a:bodyPr wrap="square" rtlCol="0">
            <a:spAutoFit/>
          </a:bodyPr>
          <a:lstStyle/>
          <a:p>
            <a:pPr algn="l"/>
            <a:r>
              <a:rPr lang="en-IN" sz="6000" dirty="0">
                <a:solidFill>
                  <a:srgbClr val="FF0000"/>
                </a:solidFill>
                <a:latin typeface="Arial Black" panose="020B0A04020102020204" pitchFamily="34" charset="0"/>
              </a:rPr>
              <a:t>MODELING</a:t>
            </a:r>
          </a:p>
        </p:txBody>
      </p:sp>
    </p:spTree>
    <p:extLst>
      <p:ext uri="{BB962C8B-B14F-4D97-AF65-F5344CB8AC3E}">
        <p14:creationId xmlns:p14="http://schemas.microsoft.com/office/powerpoint/2010/main" val="3349831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3E6DDA-D68A-3BE8-C015-37C6ABA89C04}"/>
              </a:ext>
            </a:extLst>
          </p:cNvPr>
          <p:cNvSpPr txBox="1"/>
          <p:nvPr/>
        </p:nvSpPr>
        <p:spPr>
          <a:xfrm>
            <a:off x="655983" y="437321"/>
            <a:ext cx="8915400" cy="584775"/>
          </a:xfrm>
          <a:prstGeom prst="rect">
            <a:avLst/>
          </a:prstGeom>
          <a:noFill/>
        </p:spPr>
        <p:txBody>
          <a:bodyPr wrap="square" rtlCol="0">
            <a:spAutoFit/>
          </a:bodyPr>
          <a:lstStyle/>
          <a:p>
            <a:r>
              <a:rPr lang="en-IN" sz="3200" u="sng" dirty="0"/>
              <a:t>Types of Machine Learning Models : </a:t>
            </a:r>
          </a:p>
        </p:txBody>
      </p:sp>
      <p:sp>
        <p:nvSpPr>
          <p:cNvPr id="7" name="TextBox 6">
            <a:extLst>
              <a:ext uri="{FF2B5EF4-FFF2-40B4-BE49-F238E27FC236}">
                <a16:creationId xmlns:a16="http://schemas.microsoft.com/office/drawing/2014/main" id="{41E292A3-A709-4075-B1AC-418F5D53C705}"/>
              </a:ext>
            </a:extLst>
          </p:cNvPr>
          <p:cNvSpPr txBox="1"/>
          <p:nvPr/>
        </p:nvSpPr>
        <p:spPr>
          <a:xfrm>
            <a:off x="974034" y="1314533"/>
            <a:ext cx="6172200" cy="461665"/>
          </a:xfrm>
          <a:prstGeom prst="rect">
            <a:avLst/>
          </a:prstGeom>
          <a:noFill/>
        </p:spPr>
        <p:txBody>
          <a:bodyPr wrap="square" rtlCol="0">
            <a:spAutoFit/>
          </a:bodyPr>
          <a:lstStyle/>
          <a:p>
            <a:pPr marL="285750" indent="-285750">
              <a:buFont typeface="Wingdings" panose="05000000000000000000" pitchFamily="2" charset="2"/>
              <a:buChar char="q"/>
            </a:pPr>
            <a:r>
              <a:rPr lang="en-IN" sz="2400" u="sng" dirty="0">
                <a:solidFill>
                  <a:srgbClr val="C00000"/>
                </a:solidFill>
              </a:rPr>
              <a:t>Supervised</a:t>
            </a:r>
            <a:r>
              <a:rPr lang="en-IN" sz="2000" dirty="0">
                <a:solidFill>
                  <a:srgbClr val="C00000"/>
                </a:solidFill>
              </a:rPr>
              <a:t> </a:t>
            </a:r>
            <a:r>
              <a:rPr lang="en-IN" sz="2400" u="sng" dirty="0">
                <a:solidFill>
                  <a:srgbClr val="C00000"/>
                </a:solidFill>
              </a:rPr>
              <a:t>Learning</a:t>
            </a:r>
            <a:r>
              <a:rPr lang="en-IN" sz="2000" dirty="0">
                <a:solidFill>
                  <a:srgbClr val="C00000"/>
                </a:solidFill>
              </a:rPr>
              <a:t>     :         </a:t>
            </a:r>
            <a:r>
              <a:rPr lang="en-IN" sz="2000" dirty="0"/>
              <a:t>Data with labels</a:t>
            </a:r>
          </a:p>
        </p:txBody>
      </p:sp>
      <p:sp>
        <p:nvSpPr>
          <p:cNvPr id="8" name="TextBox 7">
            <a:extLst>
              <a:ext uri="{FF2B5EF4-FFF2-40B4-BE49-F238E27FC236}">
                <a16:creationId xmlns:a16="http://schemas.microsoft.com/office/drawing/2014/main" id="{43D09A07-4B68-887A-6529-37CE6DB4DCE1}"/>
              </a:ext>
            </a:extLst>
          </p:cNvPr>
          <p:cNvSpPr txBox="1"/>
          <p:nvPr/>
        </p:nvSpPr>
        <p:spPr>
          <a:xfrm>
            <a:off x="974034" y="1940878"/>
            <a:ext cx="6241774" cy="461665"/>
          </a:xfrm>
          <a:prstGeom prst="rect">
            <a:avLst/>
          </a:prstGeom>
          <a:noFill/>
        </p:spPr>
        <p:txBody>
          <a:bodyPr wrap="square" rtlCol="0">
            <a:spAutoFit/>
          </a:bodyPr>
          <a:lstStyle/>
          <a:p>
            <a:pPr marL="285750" indent="-285750">
              <a:buFont typeface="Wingdings" panose="05000000000000000000" pitchFamily="2" charset="2"/>
              <a:buChar char="q"/>
            </a:pPr>
            <a:r>
              <a:rPr lang="en-IN" sz="2400" u="sng" dirty="0">
                <a:solidFill>
                  <a:srgbClr val="C00000"/>
                </a:solidFill>
              </a:rPr>
              <a:t>Unsupervised</a:t>
            </a:r>
            <a:r>
              <a:rPr lang="en-IN" sz="2000" dirty="0"/>
              <a:t> </a:t>
            </a:r>
            <a:r>
              <a:rPr lang="en-IN" sz="2400" u="sng" dirty="0">
                <a:solidFill>
                  <a:srgbClr val="C00000"/>
                </a:solidFill>
              </a:rPr>
              <a:t>learning</a:t>
            </a:r>
            <a:r>
              <a:rPr lang="en-IN" sz="2000" dirty="0">
                <a:solidFill>
                  <a:srgbClr val="C00000"/>
                </a:solidFill>
              </a:rPr>
              <a:t> :         </a:t>
            </a:r>
            <a:r>
              <a:rPr lang="en-IN" sz="2000" dirty="0"/>
              <a:t>Data without labels</a:t>
            </a:r>
          </a:p>
        </p:txBody>
      </p:sp>
      <p:sp>
        <p:nvSpPr>
          <p:cNvPr id="9" name="TextBox 8">
            <a:extLst>
              <a:ext uri="{FF2B5EF4-FFF2-40B4-BE49-F238E27FC236}">
                <a16:creationId xmlns:a16="http://schemas.microsoft.com/office/drawing/2014/main" id="{FA89CFA5-643C-440B-0C4C-ADB22B4C8BBA}"/>
              </a:ext>
            </a:extLst>
          </p:cNvPr>
          <p:cNvSpPr txBox="1"/>
          <p:nvPr/>
        </p:nvSpPr>
        <p:spPr>
          <a:xfrm>
            <a:off x="974034" y="2567223"/>
            <a:ext cx="6957392" cy="461665"/>
          </a:xfrm>
          <a:prstGeom prst="rect">
            <a:avLst/>
          </a:prstGeom>
          <a:noFill/>
        </p:spPr>
        <p:txBody>
          <a:bodyPr wrap="square" rtlCol="0">
            <a:spAutoFit/>
          </a:bodyPr>
          <a:lstStyle/>
          <a:p>
            <a:pPr marL="285750" indent="-285750">
              <a:buFont typeface="Wingdings" panose="05000000000000000000" pitchFamily="2" charset="2"/>
              <a:buChar char="q"/>
            </a:pPr>
            <a:r>
              <a:rPr lang="en-IN" sz="2400" u="sng" dirty="0">
                <a:solidFill>
                  <a:srgbClr val="C00000"/>
                </a:solidFill>
              </a:rPr>
              <a:t>Reinforcement</a:t>
            </a:r>
            <a:r>
              <a:rPr lang="en-IN" sz="2000" dirty="0">
                <a:solidFill>
                  <a:srgbClr val="C00000"/>
                </a:solidFill>
              </a:rPr>
              <a:t> </a:t>
            </a:r>
            <a:r>
              <a:rPr lang="en-IN" sz="2400" u="sng" dirty="0">
                <a:solidFill>
                  <a:srgbClr val="C00000"/>
                </a:solidFill>
              </a:rPr>
              <a:t>Learning</a:t>
            </a:r>
            <a:r>
              <a:rPr lang="en-IN" sz="2000" dirty="0">
                <a:solidFill>
                  <a:srgbClr val="C00000"/>
                </a:solidFill>
              </a:rPr>
              <a:t> :       </a:t>
            </a:r>
            <a:r>
              <a:rPr lang="en-IN" sz="2000" dirty="0"/>
              <a:t>Sates and actions </a:t>
            </a:r>
          </a:p>
        </p:txBody>
      </p:sp>
      <p:sp>
        <p:nvSpPr>
          <p:cNvPr id="10" name="TextBox 9">
            <a:extLst>
              <a:ext uri="{FF2B5EF4-FFF2-40B4-BE49-F238E27FC236}">
                <a16:creationId xmlns:a16="http://schemas.microsoft.com/office/drawing/2014/main" id="{B0E696CF-0082-83D1-45B4-D73A2E21F566}"/>
              </a:ext>
            </a:extLst>
          </p:cNvPr>
          <p:cNvSpPr txBox="1"/>
          <p:nvPr/>
        </p:nvSpPr>
        <p:spPr>
          <a:xfrm>
            <a:off x="655983" y="3382615"/>
            <a:ext cx="10147853" cy="3108543"/>
          </a:xfrm>
          <a:prstGeom prst="rect">
            <a:avLst/>
          </a:prstGeom>
          <a:noFill/>
        </p:spPr>
        <p:txBody>
          <a:bodyPr wrap="square" rtlCol="0">
            <a:spAutoFit/>
          </a:bodyPr>
          <a:lstStyle/>
          <a:p>
            <a:pPr marL="457200" indent="-457200">
              <a:buFont typeface="Wingdings" panose="05000000000000000000" pitchFamily="2" charset="2"/>
              <a:buChar char="q"/>
            </a:pPr>
            <a:r>
              <a:rPr lang="en-IN" sz="3200" u="sng" dirty="0">
                <a:solidFill>
                  <a:srgbClr val="0070C0"/>
                </a:solidFill>
              </a:rPr>
              <a:t>Supervised Learning :</a:t>
            </a:r>
            <a:endParaRPr lang="en-IN" sz="3200" dirty="0">
              <a:solidFill>
                <a:srgbClr val="0070C0"/>
              </a:solidFill>
            </a:endParaRPr>
          </a:p>
          <a:p>
            <a:pPr marL="457200" indent="-457200">
              <a:lnSpc>
                <a:spcPct val="150000"/>
              </a:lnSpc>
              <a:buFont typeface="Wingdings" panose="05000000000000000000" pitchFamily="2" charset="2"/>
              <a:buChar char="Ø"/>
            </a:pPr>
            <a:r>
              <a:rPr lang="en-IN" sz="2800" dirty="0"/>
              <a:t>Supervised Learning used in Regression and classification.</a:t>
            </a:r>
          </a:p>
          <a:p>
            <a:pPr marL="457200" indent="-457200">
              <a:lnSpc>
                <a:spcPct val="150000"/>
              </a:lnSpc>
              <a:buFont typeface="Wingdings" panose="05000000000000000000" pitchFamily="2" charset="2"/>
              <a:buChar char="Ø"/>
            </a:pPr>
            <a:r>
              <a:rPr lang="en-IN" sz="2800" dirty="0"/>
              <a:t>Regression is used for continuous outcomes </a:t>
            </a:r>
          </a:p>
          <a:p>
            <a:pPr marL="457200" indent="-457200">
              <a:lnSpc>
                <a:spcPct val="150000"/>
              </a:lnSpc>
              <a:buFont typeface="Wingdings" panose="05000000000000000000" pitchFamily="2" charset="2"/>
              <a:buChar char="Ø"/>
            </a:pPr>
            <a:r>
              <a:rPr lang="en-IN" sz="2800" dirty="0"/>
              <a:t>Classification is used for categorical outcomes</a:t>
            </a:r>
            <a:r>
              <a:rPr lang="en-IN" sz="3200" dirty="0"/>
              <a:t> </a:t>
            </a:r>
          </a:p>
          <a:p>
            <a:r>
              <a:rPr lang="en-IN" sz="3200" u="sng" dirty="0">
                <a:solidFill>
                  <a:srgbClr val="0070C0"/>
                </a:solidFill>
              </a:rPr>
              <a:t>  </a:t>
            </a:r>
          </a:p>
        </p:txBody>
      </p:sp>
    </p:spTree>
    <p:extLst>
      <p:ext uri="{BB962C8B-B14F-4D97-AF65-F5344CB8AC3E}">
        <p14:creationId xmlns:p14="http://schemas.microsoft.com/office/powerpoint/2010/main" val="1666061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87BEB3-9481-104A-8797-F38A4140FCDE}"/>
              </a:ext>
            </a:extLst>
          </p:cNvPr>
          <p:cNvSpPr txBox="1"/>
          <p:nvPr/>
        </p:nvSpPr>
        <p:spPr>
          <a:xfrm>
            <a:off x="599115" y="512124"/>
            <a:ext cx="10340728" cy="2581797"/>
          </a:xfrm>
          <a:prstGeom prst="rect">
            <a:avLst/>
          </a:prstGeom>
          <a:noFill/>
        </p:spPr>
        <p:txBody>
          <a:bodyPr wrap="square" rtlCol="0">
            <a:spAutoFit/>
          </a:bodyPr>
          <a:lstStyle/>
          <a:p>
            <a:pPr marL="457200" indent="-457200">
              <a:buFont typeface="Wingdings" panose="05000000000000000000" pitchFamily="2" charset="2"/>
              <a:buChar char="q"/>
            </a:pPr>
            <a:r>
              <a:rPr lang="en-US" sz="2800" u="sng" dirty="0">
                <a:solidFill>
                  <a:srgbClr val="0070C0"/>
                </a:solidFill>
              </a:rPr>
              <a:t>FEATURE SELECTION </a:t>
            </a:r>
          </a:p>
          <a:p>
            <a:endParaRPr lang="en-US" dirty="0"/>
          </a:p>
          <a:p>
            <a:pPr algn="just"/>
            <a:r>
              <a:rPr lang="en-US" sz="2400" dirty="0"/>
              <a:t>After performing the data cleaning and visualizations, we implemented our machine learning algorithms on the features of the dataset. </a:t>
            </a:r>
          </a:p>
          <a:p>
            <a:pPr>
              <a:lnSpc>
                <a:spcPct val="150000"/>
              </a:lnSpc>
            </a:pPr>
            <a:r>
              <a:rPr lang="en-US" sz="2400" dirty="0"/>
              <a:t>              X = independent variables</a:t>
            </a:r>
          </a:p>
          <a:p>
            <a:pPr>
              <a:lnSpc>
                <a:spcPct val="150000"/>
              </a:lnSpc>
            </a:pPr>
            <a:r>
              <a:rPr lang="en-US" sz="2400" dirty="0">
                <a:solidFill>
                  <a:schemeClr val="bg1">
                    <a:lumMod val="85000"/>
                    <a:lumOff val="15000"/>
                  </a:schemeClr>
                </a:solidFill>
              </a:rPr>
              <a:t>              </a:t>
            </a:r>
            <a:r>
              <a:rPr lang="en-US" sz="2400" dirty="0"/>
              <a:t>y  = dependent variables </a:t>
            </a:r>
          </a:p>
        </p:txBody>
      </p:sp>
      <p:sp>
        <p:nvSpPr>
          <p:cNvPr id="4" name="TextBox 3">
            <a:extLst>
              <a:ext uri="{FF2B5EF4-FFF2-40B4-BE49-F238E27FC236}">
                <a16:creationId xmlns:a16="http://schemas.microsoft.com/office/drawing/2014/main" id="{9203F3C6-A521-B95C-E226-EBB7E9978262}"/>
              </a:ext>
            </a:extLst>
          </p:cNvPr>
          <p:cNvSpPr txBox="1"/>
          <p:nvPr/>
        </p:nvSpPr>
        <p:spPr>
          <a:xfrm>
            <a:off x="599115" y="3339548"/>
            <a:ext cx="9809921" cy="2246769"/>
          </a:xfrm>
          <a:prstGeom prst="rect">
            <a:avLst/>
          </a:prstGeom>
          <a:noFill/>
        </p:spPr>
        <p:txBody>
          <a:bodyPr wrap="square" rtlCol="0">
            <a:spAutoFit/>
          </a:bodyPr>
          <a:lstStyle/>
          <a:p>
            <a:pPr marL="457200" indent="-457200">
              <a:buFont typeface="Wingdings" panose="05000000000000000000" pitchFamily="2" charset="2"/>
              <a:buChar char="q"/>
            </a:pPr>
            <a:r>
              <a:rPr lang="en-US" sz="3200" u="sng" dirty="0">
                <a:solidFill>
                  <a:srgbClr val="0070C0"/>
                </a:solidFill>
                <a:cs typeface="Arial" panose="020B0604020202020204" pitchFamily="34" charset="0"/>
              </a:rPr>
              <a:t>Spliting</a:t>
            </a:r>
          </a:p>
          <a:p>
            <a:endParaRPr lang="en-US" sz="1800" dirty="0">
              <a:cs typeface="Arial" panose="020B0604020202020204" pitchFamily="34" charset="0"/>
            </a:endParaRPr>
          </a:p>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T</a:t>
            </a:r>
            <a:r>
              <a:rPr lang="en-US" sz="2400" dirty="0"/>
              <a:t>he next step is building the machine learning model.</a:t>
            </a:r>
          </a:p>
          <a:p>
            <a:pPr marL="342900" indent="-342900">
              <a:buFont typeface="Wingdings" panose="05000000000000000000" pitchFamily="2" charset="2"/>
              <a:buChar char="Ø"/>
            </a:pPr>
            <a:r>
              <a:rPr lang="en-US" sz="2400" dirty="0"/>
              <a:t>While building the machine learning model, first we need to split our dataset into 2 parts i.e.: training data and test data.</a:t>
            </a:r>
          </a:p>
          <a:p>
            <a:endParaRPr lang="en-IN" dirty="0"/>
          </a:p>
        </p:txBody>
      </p:sp>
      <p:sp>
        <p:nvSpPr>
          <p:cNvPr id="5" name="Rectangle: Rounded Corners 4">
            <a:extLst>
              <a:ext uri="{FF2B5EF4-FFF2-40B4-BE49-F238E27FC236}">
                <a16:creationId xmlns:a16="http://schemas.microsoft.com/office/drawing/2014/main" id="{1BF6A516-E914-CBA2-D54C-28CBF1A27A60}"/>
              </a:ext>
            </a:extLst>
          </p:cNvPr>
          <p:cNvSpPr/>
          <p:nvPr/>
        </p:nvSpPr>
        <p:spPr>
          <a:xfrm>
            <a:off x="815008" y="5586317"/>
            <a:ext cx="11052313" cy="105302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2400" dirty="0"/>
              <a:t>from sklearn.model_selection import </a:t>
            </a:r>
            <a:r>
              <a:rPr lang="en-US" sz="2400" dirty="0" err="1"/>
              <a:t>train_test_split</a:t>
            </a:r>
            <a:r>
              <a:rPr lang="en-US" sz="2400" dirty="0"/>
              <a:t> </a:t>
            </a:r>
          </a:p>
          <a:p>
            <a:r>
              <a:rPr lang="en-US" sz="2400" dirty="0" err="1"/>
              <a:t>X_train,X_test</a:t>
            </a:r>
            <a:r>
              <a:rPr lang="en-US" sz="2400" dirty="0"/>
              <a:t>, </a:t>
            </a:r>
            <a:r>
              <a:rPr lang="en-US" sz="2400" dirty="0" err="1"/>
              <a:t>y_train</a:t>
            </a:r>
            <a:r>
              <a:rPr lang="en-US" sz="2400" dirty="0"/>
              <a:t>, </a:t>
            </a:r>
            <a:r>
              <a:rPr lang="en-US" sz="2400" dirty="0" err="1"/>
              <a:t>y_test</a:t>
            </a:r>
            <a:r>
              <a:rPr lang="en-US" sz="2400" dirty="0"/>
              <a:t> = </a:t>
            </a:r>
            <a:r>
              <a:rPr lang="en-US" sz="2400" dirty="0" err="1"/>
              <a:t>train_test_split</a:t>
            </a:r>
            <a:r>
              <a:rPr lang="en-US" sz="2400" dirty="0"/>
              <a:t>(X, y, </a:t>
            </a:r>
            <a:r>
              <a:rPr lang="en-US" sz="2400" dirty="0" err="1"/>
              <a:t>test_size</a:t>
            </a:r>
            <a:r>
              <a:rPr lang="en-US" sz="2400" dirty="0"/>
              <a:t> = .2, stratify =y,                 														</a:t>
            </a:r>
            <a:r>
              <a:rPr lang="en-US" sz="2400" dirty="0" err="1"/>
              <a:t>random_state</a:t>
            </a:r>
            <a:r>
              <a:rPr lang="en-US" sz="2400" dirty="0"/>
              <a:t>=1)</a:t>
            </a:r>
            <a:endParaRPr lang="en-IN" sz="2400" dirty="0"/>
          </a:p>
        </p:txBody>
      </p:sp>
    </p:spTree>
    <p:extLst>
      <p:ext uri="{BB962C8B-B14F-4D97-AF65-F5344CB8AC3E}">
        <p14:creationId xmlns:p14="http://schemas.microsoft.com/office/powerpoint/2010/main" val="125163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CC14B7-2A91-1C0C-BBA3-A5A80E39B10F}"/>
              </a:ext>
            </a:extLst>
          </p:cNvPr>
          <p:cNvSpPr txBox="1"/>
          <p:nvPr/>
        </p:nvSpPr>
        <p:spPr>
          <a:xfrm>
            <a:off x="941510" y="603829"/>
            <a:ext cx="4641448" cy="1538883"/>
          </a:xfrm>
          <a:prstGeom prst="rect">
            <a:avLst/>
          </a:prstGeom>
          <a:noFill/>
        </p:spPr>
        <p:txBody>
          <a:bodyPr wrap="square" rtlCol="0">
            <a:spAutoFit/>
          </a:bodyPr>
          <a:lstStyle/>
          <a:p>
            <a:pPr algn="l"/>
            <a:r>
              <a:rPr lang="en-IN" sz="5400" dirty="0">
                <a:solidFill>
                  <a:srgbClr val="FF0000"/>
                </a:solidFill>
                <a:effectLst>
                  <a:outerShdw blurRad="38100" dist="38100" dir="2700000" algn="tl">
                    <a:srgbClr val="000000">
                      <a:alpha val="43137"/>
                    </a:srgbClr>
                  </a:outerShdw>
                </a:effectLst>
                <a:latin typeface="Algerian" panose="04020705040A02060702" pitchFamily="82" charset="0"/>
              </a:rPr>
              <a:t>INDEX</a:t>
            </a:r>
          </a:p>
          <a:p>
            <a:pPr algn="l"/>
            <a:endParaRPr lang="en-IN" sz="4000"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193598B5-2F5D-BF89-B963-D141D2BD2951}"/>
              </a:ext>
            </a:extLst>
          </p:cNvPr>
          <p:cNvSpPr txBox="1"/>
          <p:nvPr/>
        </p:nvSpPr>
        <p:spPr>
          <a:xfrm>
            <a:off x="941510" y="1944601"/>
            <a:ext cx="6251619" cy="5632311"/>
          </a:xfrm>
          <a:prstGeom prst="rect">
            <a:avLst/>
          </a:prstGeom>
          <a:noFill/>
        </p:spPr>
        <p:txBody>
          <a:bodyPr wrap="square" rtlCol="0">
            <a:spAutoFit/>
          </a:bodyPr>
          <a:lstStyle/>
          <a:p>
            <a:pPr marL="342900" indent="-342900">
              <a:buFont typeface="Wingdings" panose="05000000000000000000" pitchFamily="2" charset="2"/>
              <a:buChar char="q"/>
            </a:pPr>
            <a:r>
              <a:rPr lang="en-IN" sz="2400" dirty="0"/>
              <a:t>ABSTRACTION</a:t>
            </a:r>
          </a:p>
          <a:p>
            <a:pPr marL="342900" indent="-342900">
              <a:buFont typeface="Wingdings" panose="05000000000000000000" pitchFamily="2" charset="2"/>
              <a:buChar char="q"/>
            </a:pPr>
            <a:r>
              <a:rPr lang="en-IN" sz="2400" dirty="0"/>
              <a:t>INTRODUCTION</a:t>
            </a:r>
          </a:p>
          <a:p>
            <a:pPr marL="342900" indent="-342900">
              <a:buFont typeface="Wingdings" panose="05000000000000000000" pitchFamily="2" charset="2"/>
              <a:buChar char="q"/>
            </a:pPr>
            <a:r>
              <a:rPr lang="en-IN" sz="2400" dirty="0"/>
              <a:t>GROSS DOMESTIC PRODUCT(GDP)</a:t>
            </a:r>
          </a:p>
          <a:p>
            <a:pPr marL="342900" indent="-342900">
              <a:buFont typeface="Wingdings" panose="05000000000000000000" pitchFamily="2" charset="2"/>
              <a:buChar char="q"/>
            </a:pPr>
            <a:r>
              <a:rPr lang="en-IN" sz="2400" dirty="0"/>
              <a:t>EXISTING SYSTEM</a:t>
            </a:r>
          </a:p>
          <a:p>
            <a:pPr marL="342900" indent="-342900">
              <a:buFont typeface="Wingdings" panose="05000000000000000000" pitchFamily="2" charset="2"/>
              <a:buChar char="q"/>
            </a:pPr>
            <a:r>
              <a:rPr lang="en-IN" sz="2400" dirty="0"/>
              <a:t>PROPOSED SYSTEM</a:t>
            </a:r>
          </a:p>
          <a:p>
            <a:pPr marL="342900" indent="-342900">
              <a:buFont typeface="Wingdings" panose="05000000000000000000" pitchFamily="2" charset="2"/>
              <a:buChar char="q"/>
            </a:pPr>
            <a:r>
              <a:rPr lang="en-IN" sz="2400" dirty="0"/>
              <a:t>ADVANTAGES OF PROPOSED SYSTEM </a:t>
            </a:r>
          </a:p>
          <a:p>
            <a:pPr marL="342900" indent="-342900">
              <a:buFont typeface="Wingdings" panose="05000000000000000000" pitchFamily="2" charset="2"/>
              <a:buChar char="q"/>
            </a:pPr>
            <a:r>
              <a:rPr lang="en-IN" sz="2400" dirty="0"/>
              <a:t>LOAD LIBRARIES</a:t>
            </a:r>
          </a:p>
          <a:p>
            <a:pPr marL="342900" indent="-342900">
              <a:buFont typeface="Wingdings" panose="05000000000000000000" pitchFamily="2" charset="2"/>
              <a:buChar char="q"/>
            </a:pPr>
            <a:r>
              <a:rPr lang="en-IN" sz="2400" dirty="0"/>
              <a:t>SYSTEM REQUIREMENTS</a:t>
            </a:r>
          </a:p>
          <a:p>
            <a:pPr algn="l"/>
            <a:endParaRPr lang="en-IN" sz="2400" dirty="0"/>
          </a:p>
          <a:p>
            <a:pPr algn="l"/>
            <a:endParaRPr lang="en-IN" sz="2400" dirty="0">
              <a:solidFill>
                <a:schemeClr val="bg1"/>
              </a:solidFill>
            </a:endParaRPr>
          </a:p>
          <a:p>
            <a:pPr marL="342900" indent="-342900">
              <a:buFont typeface="Wingdings" panose="05000000000000000000" pitchFamily="2" charset="2"/>
              <a:buChar char="q"/>
            </a:pPr>
            <a:endParaRPr lang="en-IN" sz="2400" dirty="0">
              <a:solidFill>
                <a:schemeClr val="bg1"/>
              </a:solidFill>
            </a:endParaRPr>
          </a:p>
          <a:p>
            <a:pPr algn="l"/>
            <a:endParaRPr lang="en-IN" sz="2400" dirty="0">
              <a:solidFill>
                <a:schemeClr val="bg1"/>
              </a:solidFill>
            </a:endParaRPr>
          </a:p>
          <a:p>
            <a:pPr marL="342900" indent="-342900">
              <a:buFont typeface="Wingdings" panose="05000000000000000000" pitchFamily="2" charset="2"/>
              <a:buChar char="q"/>
            </a:pPr>
            <a:endParaRPr lang="en-IN" sz="2400" dirty="0">
              <a:solidFill>
                <a:schemeClr val="bg1"/>
              </a:solidFill>
            </a:endParaRPr>
          </a:p>
          <a:p>
            <a:pPr marL="342900" indent="-342900">
              <a:buFont typeface="Wingdings" panose="05000000000000000000" pitchFamily="2" charset="2"/>
              <a:buChar char="q"/>
            </a:pPr>
            <a:endParaRPr lang="en-IN" sz="2400" dirty="0">
              <a:solidFill>
                <a:schemeClr val="bg1"/>
              </a:solidFill>
            </a:endParaRPr>
          </a:p>
          <a:p>
            <a:pPr algn="l"/>
            <a:endParaRPr lang="en-IN" sz="2400" dirty="0">
              <a:solidFill>
                <a:schemeClr val="bg1"/>
              </a:solidFill>
            </a:endParaRPr>
          </a:p>
        </p:txBody>
      </p:sp>
      <p:sp>
        <p:nvSpPr>
          <p:cNvPr id="2" name="TextBox 1">
            <a:extLst>
              <a:ext uri="{FF2B5EF4-FFF2-40B4-BE49-F238E27FC236}">
                <a16:creationId xmlns:a16="http://schemas.microsoft.com/office/drawing/2014/main" id="{F8B34763-92AE-8F5A-799A-21A500E9BDA4}"/>
              </a:ext>
            </a:extLst>
          </p:cNvPr>
          <p:cNvSpPr txBox="1"/>
          <p:nvPr/>
        </p:nvSpPr>
        <p:spPr>
          <a:xfrm>
            <a:off x="6848061" y="1944601"/>
            <a:ext cx="5463915" cy="3046988"/>
          </a:xfrm>
          <a:prstGeom prst="rect">
            <a:avLst/>
          </a:prstGeom>
          <a:noFill/>
        </p:spPr>
        <p:txBody>
          <a:bodyPr wrap="square" rtlCol="0">
            <a:spAutoFit/>
          </a:bodyPr>
          <a:lstStyle/>
          <a:p>
            <a:pPr marL="342900" indent="-342900">
              <a:buFont typeface="Wingdings" panose="05000000000000000000" pitchFamily="2" charset="2"/>
              <a:buChar char="q"/>
            </a:pPr>
            <a:r>
              <a:rPr lang="en-IN" sz="2400" dirty="0"/>
              <a:t>ARCHITECTURE</a:t>
            </a:r>
          </a:p>
          <a:p>
            <a:pPr marL="342900" indent="-342900">
              <a:buFont typeface="Wingdings" panose="05000000000000000000" pitchFamily="2" charset="2"/>
              <a:buChar char="q"/>
            </a:pPr>
            <a:r>
              <a:rPr lang="en-IN" sz="2400" dirty="0"/>
              <a:t>DATA WRANGLING</a:t>
            </a:r>
          </a:p>
          <a:p>
            <a:pPr marL="342900" indent="-342900">
              <a:buFont typeface="Wingdings" panose="05000000000000000000" pitchFamily="2" charset="2"/>
              <a:buChar char="q"/>
            </a:pPr>
            <a:r>
              <a:rPr lang="en-IN" sz="2400" dirty="0"/>
              <a:t>EDA</a:t>
            </a:r>
          </a:p>
          <a:p>
            <a:pPr marL="342900" indent="-342900">
              <a:buFont typeface="Wingdings" panose="05000000000000000000" pitchFamily="2" charset="2"/>
              <a:buChar char="q"/>
            </a:pPr>
            <a:r>
              <a:rPr lang="en-IN" sz="2400" dirty="0"/>
              <a:t>MODELLING</a:t>
            </a:r>
          </a:p>
          <a:p>
            <a:pPr marL="342900" indent="-342900">
              <a:buFont typeface="Wingdings" panose="05000000000000000000" pitchFamily="2" charset="2"/>
              <a:buChar char="q"/>
            </a:pPr>
            <a:r>
              <a:rPr lang="en-IN" sz="2400" dirty="0"/>
              <a:t>PERFORMANCE METRICS</a:t>
            </a:r>
          </a:p>
          <a:p>
            <a:pPr marL="342900" indent="-342900">
              <a:buFont typeface="Wingdings" panose="05000000000000000000" pitchFamily="2" charset="2"/>
              <a:buChar char="q"/>
            </a:pPr>
            <a:r>
              <a:rPr lang="en-IN" sz="2400" dirty="0"/>
              <a:t>DEPLOYMENT</a:t>
            </a:r>
          </a:p>
          <a:p>
            <a:pPr marL="342900" indent="-342900">
              <a:buFont typeface="Wingdings" panose="05000000000000000000" pitchFamily="2" charset="2"/>
              <a:buChar char="q"/>
            </a:pPr>
            <a:r>
              <a:rPr lang="en-IN" sz="2400" dirty="0"/>
              <a:t>FUTURE SCOPE</a:t>
            </a:r>
          </a:p>
          <a:p>
            <a:pPr marL="342900" indent="-342900">
              <a:buFont typeface="Wingdings" panose="05000000000000000000" pitchFamily="2" charset="2"/>
              <a:buChar char="q"/>
            </a:pPr>
            <a:r>
              <a:rPr lang="en-IN" sz="2400" dirty="0"/>
              <a:t>CONCLUSION</a:t>
            </a:r>
          </a:p>
        </p:txBody>
      </p:sp>
    </p:spTree>
    <p:extLst>
      <p:ext uri="{BB962C8B-B14F-4D97-AF65-F5344CB8AC3E}">
        <p14:creationId xmlns:p14="http://schemas.microsoft.com/office/powerpoint/2010/main" val="445624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3F19D-75E3-F6FE-F97B-07DED614AA5F}"/>
              </a:ext>
            </a:extLst>
          </p:cNvPr>
          <p:cNvSpPr txBox="1"/>
          <p:nvPr/>
        </p:nvSpPr>
        <p:spPr>
          <a:xfrm>
            <a:off x="843098" y="813513"/>
            <a:ext cx="10889482" cy="3108543"/>
          </a:xfrm>
          <a:prstGeom prst="rect">
            <a:avLst/>
          </a:prstGeom>
          <a:noFill/>
        </p:spPr>
        <p:txBody>
          <a:bodyPr wrap="square" rtlCol="0">
            <a:spAutoFit/>
          </a:bodyPr>
          <a:lstStyle/>
          <a:p>
            <a:pPr marL="457200" indent="-457200">
              <a:buFont typeface="Wingdings" panose="05000000000000000000" pitchFamily="2" charset="2"/>
              <a:buChar char="q"/>
            </a:pPr>
            <a:r>
              <a:rPr lang="en-US" sz="3200" u="sng" dirty="0">
                <a:solidFill>
                  <a:srgbClr val="0070C0"/>
                </a:solidFill>
              </a:rPr>
              <a:t>SCALING:</a:t>
            </a:r>
          </a:p>
          <a:p>
            <a:endParaRPr lang="en-US" sz="3200" dirty="0">
              <a:solidFill>
                <a:schemeClr val="bg1"/>
              </a:solidFill>
              <a:latin typeface="Arial Black" panose="020B0A04020102020204" pitchFamily="34" charset="0"/>
            </a:endParaRPr>
          </a:p>
          <a:p>
            <a:pPr marL="457200" indent="-457200">
              <a:buFont typeface="Wingdings" panose="05000000000000000000" pitchFamily="2" charset="2"/>
              <a:buChar char="Ø"/>
            </a:pPr>
            <a:r>
              <a:rPr lang="en-US" sz="2800" dirty="0"/>
              <a:t>Scaling is a technique to standardize the independent features present         in data in a fixed range.</a:t>
            </a:r>
          </a:p>
          <a:p>
            <a:pPr marL="457200" indent="-457200">
              <a:buFont typeface="Wingdings" panose="05000000000000000000" pitchFamily="2" charset="2"/>
              <a:buChar char="Ø"/>
            </a:pPr>
            <a:r>
              <a:rPr lang="en-US" sz="2800" dirty="0"/>
              <a:t>Techniques to perform Scaling are </a:t>
            </a:r>
          </a:p>
          <a:p>
            <a:pPr marL="1714500" lvl="3" indent="-342900">
              <a:buFont typeface="Wingdings" panose="05000000000000000000" pitchFamily="2" charset="2"/>
              <a:buChar char="q"/>
            </a:pPr>
            <a:r>
              <a:rPr lang="en-US" sz="2400" dirty="0"/>
              <a:t>Standard Scalar</a:t>
            </a:r>
          </a:p>
          <a:p>
            <a:pPr marL="1828800" lvl="3" indent="-457200">
              <a:buFont typeface="Wingdings" panose="05000000000000000000" pitchFamily="2" charset="2"/>
              <a:buChar char="q"/>
            </a:pPr>
            <a:r>
              <a:rPr lang="en-US" sz="2400" dirty="0"/>
              <a:t>Min-Max Scalar</a:t>
            </a:r>
            <a:endParaRPr lang="en-IN" sz="2400" dirty="0"/>
          </a:p>
        </p:txBody>
      </p:sp>
      <p:sp>
        <p:nvSpPr>
          <p:cNvPr id="3" name="Rectangle: Rounded Corners 2">
            <a:extLst>
              <a:ext uri="{FF2B5EF4-FFF2-40B4-BE49-F238E27FC236}">
                <a16:creationId xmlns:a16="http://schemas.microsoft.com/office/drawing/2014/main" id="{972CE992-D24E-EF9D-B9D8-9E09D0C1887C}"/>
              </a:ext>
            </a:extLst>
          </p:cNvPr>
          <p:cNvSpPr/>
          <p:nvPr/>
        </p:nvSpPr>
        <p:spPr>
          <a:xfrm>
            <a:off x="843098" y="4143212"/>
            <a:ext cx="8617226" cy="179044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F542D50A-0D83-0AA9-0001-6CE49290FDD4}"/>
              </a:ext>
            </a:extLst>
          </p:cNvPr>
          <p:cNvSpPr txBox="1"/>
          <p:nvPr/>
        </p:nvSpPr>
        <p:spPr>
          <a:xfrm>
            <a:off x="1128092" y="4253606"/>
            <a:ext cx="7817126" cy="1569660"/>
          </a:xfrm>
          <a:prstGeom prst="rect">
            <a:avLst/>
          </a:prstGeom>
          <a:noFill/>
        </p:spPr>
        <p:txBody>
          <a:bodyPr wrap="square">
            <a:spAutoFit/>
          </a:bodyPr>
          <a:lstStyle/>
          <a:p>
            <a:r>
              <a:rPr lang="en-US" sz="2400" dirty="0"/>
              <a:t>from </a:t>
            </a:r>
            <a:r>
              <a:rPr lang="en-US" sz="2400" dirty="0" err="1"/>
              <a:t>sklearn.preprocessing</a:t>
            </a:r>
            <a:r>
              <a:rPr lang="en-US" sz="2400" dirty="0"/>
              <a:t> import </a:t>
            </a:r>
            <a:r>
              <a:rPr lang="en-US" sz="2400" dirty="0" err="1"/>
              <a:t>StandardScaler</a:t>
            </a:r>
            <a:endParaRPr lang="en-US" sz="2400" dirty="0"/>
          </a:p>
          <a:p>
            <a:r>
              <a:rPr lang="en-US" sz="2400" dirty="0"/>
              <a:t> </a:t>
            </a:r>
            <a:r>
              <a:rPr lang="en-US" sz="2400" dirty="0" err="1"/>
              <a:t>my_scalar</a:t>
            </a:r>
            <a:r>
              <a:rPr lang="en-US" sz="2400" dirty="0"/>
              <a:t> = </a:t>
            </a:r>
            <a:r>
              <a:rPr lang="en-US" sz="2400" dirty="0" err="1"/>
              <a:t>StandardScaler</a:t>
            </a:r>
            <a:r>
              <a:rPr lang="en-US" sz="2400" dirty="0"/>
              <a:t>() </a:t>
            </a:r>
          </a:p>
          <a:p>
            <a:r>
              <a:rPr lang="en-US" sz="2400" dirty="0" err="1"/>
              <a:t>X_train_scaled</a:t>
            </a:r>
            <a:r>
              <a:rPr lang="en-US" sz="2400" dirty="0"/>
              <a:t>= </a:t>
            </a:r>
            <a:r>
              <a:rPr lang="en-US" sz="2400" dirty="0" err="1"/>
              <a:t>my_scalar.fit_transform</a:t>
            </a:r>
            <a:r>
              <a:rPr lang="en-US" sz="2400" dirty="0"/>
              <a:t>(</a:t>
            </a:r>
            <a:r>
              <a:rPr lang="en-US" sz="2400" dirty="0" err="1"/>
              <a:t>X_train</a:t>
            </a:r>
            <a:r>
              <a:rPr lang="en-US" sz="2400" dirty="0"/>
              <a:t>) </a:t>
            </a:r>
          </a:p>
          <a:p>
            <a:r>
              <a:rPr lang="en-US" sz="2400" dirty="0" err="1"/>
              <a:t>X_test_scaled</a:t>
            </a:r>
            <a:r>
              <a:rPr lang="en-US" sz="2400" dirty="0"/>
              <a:t>= </a:t>
            </a:r>
            <a:r>
              <a:rPr lang="en-US" sz="2400" dirty="0" err="1"/>
              <a:t>my_scalar.transform</a:t>
            </a:r>
            <a:r>
              <a:rPr lang="en-US" sz="2400" dirty="0"/>
              <a:t>(</a:t>
            </a:r>
            <a:r>
              <a:rPr lang="en-US" sz="2400" dirty="0" err="1"/>
              <a:t>X_test_scaled</a:t>
            </a:r>
            <a:r>
              <a:rPr lang="en-US" sz="2400" dirty="0"/>
              <a:t> , </a:t>
            </a:r>
            <a:r>
              <a:rPr lang="en-US" sz="2400" dirty="0" err="1"/>
              <a:t>y_test</a:t>
            </a:r>
            <a:r>
              <a:rPr lang="en-US" sz="2400" dirty="0"/>
              <a:t>)</a:t>
            </a:r>
            <a:endParaRPr lang="en-IN" sz="2400" dirty="0"/>
          </a:p>
        </p:txBody>
      </p:sp>
    </p:spTree>
    <p:extLst>
      <p:ext uri="{BB962C8B-B14F-4D97-AF65-F5344CB8AC3E}">
        <p14:creationId xmlns:p14="http://schemas.microsoft.com/office/powerpoint/2010/main" val="2981303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4D3B7C-EA10-B6F2-E0C5-7BB1F7B8662F}"/>
              </a:ext>
            </a:extLst>
          </p:cNvPr>
          <p:cNvSpPr txBox="1"/>
          <p:nvPr/>
        </p:nvSpPr>
        <p:spPr>
          <a:xfrm>
            <a:off x="1411356" y="1739350"/>
            <a:ext cx="4979504" cy="800219"/>
          </a:xfrm>
          <a:prstGeom prst="rect">
            <a:avLst/>
          </a:prstGeom>
          <a:noFill/>
        </p:spPr>
        <p:txBody>
          <a:bodyPr wrap="square" rtlCol="0">
            <a:spAutoFit/>
          </a:bodyPr>
          <a:lstStyle/>
          <a:p>
            <a:endParaRPr lang="en-IN" sz="2800" dirty="0">
              <a:solidFill>
                <a:srgbClr val="0070C0"/>
              </a:solidFill>
            </a:endParaRPr>
          </a:p>
          <a:p>
            <a:endParaRPr lang="en-IN" dirty="0"/>
          </a:p>
        </p:txBody>
      </p:sp>
      <p:sp>
        <p:nvSpPr>
          <p:cNvPr id="3" name="Oval 2">
            <a:extLst>
              <a:ext uri="{FF2B5EF4-FFF2-40B4-BE49-F238E27FC236}">
                <a16:creationId xmlns:a16="http://schemas.microsoft.com/office/drawing/2014/main" id="{F1DBED95-AF77-85AF-533A-E9AE4C5C28A9}"/>
              </a:ext>
            </a:extLst>
          </p:cNvPr>
          <p:cNvSpPr/>
          <p:nvPr/>
        </p:nvSpPr>
        <p:spPr>
          <a:xfrm>
            <a:off x="3548271" y="2360543"/>
            <a:ext cx="4850294" cy="165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rPr>
              <a:t>Supervised Learning Algorithms</a:t>
            </a:r>
          </a:p>
        </p:txBody>
      </p:sp>
      <p:sp>
        <p:nvSpPr>
          <p:cNvPr id="4" name="Rectangle: Rounded Corners 3">
            <a:extLst>
              <a:ext uri="{FF2B5EF4-FFF2-40B4-BE49-F238E27FC236}">
                <a16:creationId xmlns:a16="http://schemas.microsoft.com/office/drawing/2014/main" id="{398A9C4C-0049-59E8-0D43-FAC0232D09D0}"/>
              </a:ext>
            </a:extLst>
          </p:cNvPr>
          <p:cNvSpPr/>
          <p:nvPr/>
        </p:nvSpPr>
        <p:spPr>
          <a:xfrm>
            <a:off x="1063487" y="964095"/>
            <a:ext cx="2464906" cy="13765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Linear </a:t>
            </a:r>
          </a:p>
          <a:p>
            <a:pPr algn="ctr"/>
            <a:r>
              <a:rPr lang="en-IN" b="1" dirty="0"/>
              <a:t>Regression</a:t>
            </a:r>
          </a:p>
        </p:txBody>
      </p:sp>
      <p:sp>
        <p:nvSpPr>
          <p:cNvPr id="6" name="Rectangle: Rounded Corners 5">
            <a:extLst>
              <a:ext uri="{FF2B5EF4-FFF2-40B4-BE49-F238E27FC236}">
                <a16:creationId xmlns:a16="http://schemas.microsoft.com/office/drawing/2014/main" id="{1C4733B6-6516-A327-ECB9-D8CBAD816F6E}"/>
              </a:ext>
            </a:extLst>
          </p:cNvPr>
          <p:cNvSpPr/>
          <p:nvPr/>
        </p:nvSpPr>
        <p:spPr>
          <a:xfrm>
            <a:off x="1162879" y="4174494"/>
            <a:ext cx="2385391" cy="1376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a:t>Decision </a:t>
            </a:r>
          </a:p>
          <a:p>
            <a:pPr algn="ctr"/>
            <a:r>
              <a:rPr lang="en-IN" b="1" dirty="0"/>
              <a:t>Tree</a:t>
            </a:r>
          </a:p>
          <a:p>
            <a:pPr algn="ctr"/>
            <a:r>
              <a:rPr lang="en-IN" b="1" dirty="0"/>
              <a:t>Regressor</a:t>
            </a:r>
          </a:p>
        </p:txBody>
      </p:sp>
      <p:sp>
        <p:nvSpPr>
          <p:cNvPr id="7" name="Rectangle: Rounded Corners 6">
            <a:extLst>
              <a:ext uri="{FF2B5EF4-FFF2-40B4-BE49-F238E27FC236}">
                <a16:creationId xmlns:a16="http://schemas.microsoft.com/office/drawing/2014/main" id="{920C6691-3AA3-C72E-90DE-9B52E2DC850B}"/>
              </a:ext>
            </a:extLst>
          </p:cNvPr>
          <p:cNvSpPr/>
          <p:nvPr/>
        </p:nvSpPr>
        <p:spPr>
          <a:xfrm>
            <a:off x="8882269" y="4104860"/>
            <a:ext cx="2375452" cy="137657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b="1" dirty="0"/>
              <a:t>Random</a:t>
            </a:r>
          </a:p>
          <a:p>
            <a:pPr algn="ctr"/>
            <a:r>
              <a:rPr lang="en-IN" b="1" dirty="0"/>
              <a:t>Forest</a:t>
            </a:r>
          </a:p>
          <a:p>
            <a:pPr algn="ctr"/>
            <a:r>
              <a:rPr lang="en-IN" b="1" dirty="0"/>
              <a:t>regressor</a:t>
            </a:r>
          </a:p>
        </p:txBody>
      </p:sp>
      <p:sp>
        <p:nvSpPr>
          <p:cNvPr id="8" name="Rectangle: Rounded Corners 7">
            <a:extLst>
              <a:ext uri="{FF2B5EF4-FFF2-40B4-BE49-F238E27FC236}">
                <a16:creationId xmlns:a16="http://schemas.microsoft.com/office/drawing/2014/main" id="{CE870E4B-8B4A-D1AB-08EA-24141CF6805F}"/>
              </a:ext>
            </a:extLst>
          </p:cNvPr>
          <p:cNvSpPr/>
          <p:nvPr/>
        </p:nvSpPr>
        <p:spPr>
          <a:xfrm>
            <a:off x="8663609" y="964095"/>
            <a:ext cx="2594113" cy="1376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Support</a:t>
            </a:r>
          </a:p>
          <a:p>
            <a:pPr algn="ctr"/>
            <a:r>
              <a:rPr lang="en-IN" b="1" dirty="0"/>
              <a:t>Vector </a:t>
            </a:r>
          </a:p>
          <a:p>
            <a:pPr algn="ctr"/>
            <a:r>
              <a:rPr lang="en-IN" b="1" dirty="0"/>
              <a:t>Machine</a:t>
            </a:r>
          </a:p>
        </p:txBody>
      </p:sp>
      <p:sp>
        <p:nvSpPr>
          <p:cNvPr id="12" name="Arrow: Bent 11">
            <a:extLst>
              <a:ext uri="{FF2B5EF4-FFF2-40B4-BE49-F238E27FC236}">
                <a16:creationId xmlns:a16="http://schemas.microsoft.com/office/drawing/2014/main" id="{7D1B60F4-4FCE-EE89-CD4B-38457CA04528}"/>
              </a:ext>
            </a:extLst>
          </p:cNvPr>
          <p:cNvSpPr/>
          <p:nvPr/>
        </p:nvSpPr>
        <p:spPr>
          <a:xfrm flipV="1">
            <a:off x="7225748" y="4047769"/>
            <a:ext cx="1547191" cy="1150513"/>
          </a:xfrm>
          <a:prstGeom prst="ben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Bent 12">
            <a:extLst>
              <a:ext uri="{FF2B5EF4-FFF2-40B4-BE49-F238E27FC236}">
                <a16:creationId xmlns:a16="http://schemas.microsoft.com/office/drawing/2014/main" id="{F8741804-E14D-2816-E8E1-3A6EAAE49684}"/>
              </a:ext>
            </a:extLst>
          </p:cNvPr>
          <p:cNvSpPr/>
          <p:nvPr/>
        </p:nvSpPr>
        <p:spPr>
          <a:xfrm flipH="1" flipV="1">
            <a:off x="3738770" y="4104860"/>
            <a:ext cx="1447800" cy="1063484"/>
          </a:xfrm>
          <a:prstGeom prst="bentArrow">
            <a:avLst>
              <a:gd name="adj1" fmla="val 25000"/>
              <a:gd name="adj2" fmla="val 31522"/>
              <a:gd name="adj3" fmla="val 25000"/>
              <a:gd name="adj4" fmla="val 4375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Arrow: Bent 13">
            <a:extLst>
              <a:ext uri="{FF2B5EF4-FFF2-40B4-BE49-F238E27FC236}">
                <a16:creationId xmlns:a16="http://schemas.microsoft.com/office/drawing/2014/main" id="{6CBBAF12-202F-626E-486D-77295E6246D5}"/>
              </a:ext>
            </a:extLst>
          </p:cNvPr>
          <p:cNvSpPr/>
          <p:nvPr/>
        </p:nvSpPr>
        <p:spPr>
          <a:xfrm>
            <a:off x="6848061" y="1252266"/>
            <a:ext cx="1620078" cy="929311"/>
          </a:xfrm>
          <a:prstGeom prst="ben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Bent 14">
            <a:extLst>
              <a:ext uri="{FF2B5EF4-FFF2-40B4-BE49-F238E27FC236}">
                <a16:creationId xmlns:a16="http://schemas.microsoft.com/office/drawing/2014/main" id="{44506D35-2F83-AFDB-D87A-56D93C84C585}"/>
              </a:ext>
            </a:extLst>
          </p:cNvPr>
          <p:cNvSpPr/>
          <p:nvPr/>
        </p:nvSpPr>
        <p:spPr>
          <a:xfrm flipH="1">
            <a:off x="3548270" y="1252267"/>
            <a:ext cx="1620078" cy="929311"/>
          </a:xfrm>
          <a:prstGeom prst="bentArrow">
            <a:avLst>
              <a:gd name="adj1" fmla="val 25000"/>
              <a:gd name="adj2" fmla="val 26604"/>
              <a:gd name="adj3" fmla="val 25000"/>
              <a:gd name="adj4" fmla="val 4375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194578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53849C-B2D7-7CD0-71FD-BC37AACE05B3}"/>
              </a:ext>
            </a:extLst>
          </p:cNvPr>
          <p:cNvSpPr txBox="1"/>
          <p:nvPr/>
        </p:nvSpPr>
        <p:spPr>
          <a:xfrm>
            <a:off x="654263" y="324476"/>
            <a:ext cx="4989250" cy="707886"/>
          </a:xfrm>
          <a:prstGeom prst="rect">
            <a:avLst/>
          </a:prstGeom>
          <a:noFill/>
        </p:spPr>
        <p:txBody>
          <a:bodyPr wrap="square" rtlCol="0">
            <a:spAutoFit/>
          </a:bodyPr>
          <a:lstStyle/>
          <a:p>
            <a:pPr algn="l"/>
            <a:r>
              <a:rPr lang="en-IN" sz="4000" dirty="0">
                <a:solidFill>
                  <a:srgbClr val="FF0000"/>
                </a:solidFill>
              </a:rPr>
              <a:t>Linear Regression:</a:t>
            </a:r>
          </a:p>
        </p:txBody>
      </p:sp>
      <p:sp>
        <p:nvSpPr>
          <p:cNvPr id="5" name="TextBox 4">
            <a:extLst>
              <a:ext uri="{FF2B5EF4-FFF2-40B4-BE49-F238E27FC236}">
                <a16:creationId xmlns:a16="http://schemas.microsoft.com/office/drawing/2014/main" id="{70A082B4-C575-CE2F-D271-1B05A3EBE869}"/>
              </a:ext>
            </a:extLst>
          </p:cNvPr>
          <p:cNvSpPr txBox="1"/>
          <p:nvPr/>
        </p:nvSpPr>
        <p:spPr>
          <a:xfrm>
            <a:off x="654264" y="1206761"/>
            <a:ext cx="10644039" cy="1200329"/>
          </a:xfrm>
          <a:prstGeom prst="rect">
            <a:avLst/>
          </a:prstGeom>
          <a:noFill/>
        </p:spPr>
        <p:txBody>
          <a:bodyPr wrap="square" rtlCol="0">
            <a:spAutoFit/>
          </a:bodyPr>
          <a:lstStyle/>
          <a:p>
            <a:r>
              <a:rPr lang="en-US" sz="2400" b="1" dirty="0">
                <a:latin typeface="urw-din"/>
              </a:rPr>
              <a:t>Linear Regression</a:t>
            </a:r>
            <a:r>
              <a:rPr lang="en-US" sz="2400" dirty="0">
                <a:latin typeface="urw-din"/>
              </a:rPr>
              <a:t> is a machine learning algorithm based on </a:t>
            </a:r>
            <a:r>
              <a:rPr lang="en-US" sz="2400" b="1" dirty="0">
                <a:latin typeface="urw-din"/>
              </a:rPr>
              <a:t>supervised learning</a:t>
            </a:r>
            <a:r>
              <a:rPr lang="en-US" sz="2400" dirty="0">
                <a:latin typeface="urw-din"/>
              </a:rPr>
              <a:t>. It performs a </a:t>
            </a:r>
            <a:r>
              <a:rPr lang="en-US" sz="2400" b="1" dirty="0">
                <a:latin typeface="urw-din"/>
              </a:rPr>
              <a:t>regression task</a:t>
            </a:r>
            <a:r>
              <a:rPr lang="en-US" sz="2400" dirty="0">
                <a:latin typeface="urw-din"/>
              </a:rPr>
              <a:t>. Regression models a target prediction value based on independent variables.</a:t>
            </a:r>
            <a:endParaRPr lang="en-US" sz="2400" dirty="0"/>
          </a:p>
        </p:txBody>
      </p:sp>
      <p:sp>
        <p:nvSpPr>
          <p:cNvPr id="6" name="TextBox 5">
            <a:extLst>
              <a:ext uri="{FF2B5EF4-FFF2-40B4-BE49-F238E27FC236}">
                <a16:creationId xmlns:a16="http://schemas.microsoft.com/office/drawing/2014/main" id="{941FB0EB-89C6-C3D6-5060-337165A45B9E}"/>
              </a:ext>
            </a:extLst>
          </p:cNvPr>
          <p:cNvSpPr txBox="1"/>
          <p:nvPr/>
        </p:nvSpPr>
        <p:spPr>
          <a:xfrm flipH="1">
            <a:off x="654263" y="2468237"/>
            <a:ext cx="7127438" cy="800219"/>
          </a:xfrm>
          <a:prstGeom prst="rect">
            <a:avLst/>
          </a:prstGeom>
          <a:noFill/>
        </p:spPr>
        <p:txBody>
          <a:bodyPr wrap="square" rtlCol="0">
            <a:spAutoFit/>
          </a:bodyPr>
          <a:lstStyle/>
          <a:p>
            <a:pPr algn="l"/>
            <a:r>
              <a:rPr lang="en-US" sz="2800" dirty="0">
                <a:latin typeface="Lato" panose="020F0502020204030203" pitchFamily="34" charset="0"/>
              </a:rPr>
              <a:t>Linear Regression Formula:</a:t>
            </a:r>
          </a:p>
          <a:p>
            <a:pPr algn="l"/>
            <a:endParaRPr lang="en-IN" dirty="0">
              <a:solidFill>
                <a:schemeClr val="bg1"/>
              </a:solidFill>
            </a:endParaRPr>
          </a:p>
        </p:txBody>
      </p:sp>
      <p:sp>
        <p:nvSpPr>
          <p:cNvPr id="3" name="TextBox 2">
            <a:extLst>
              <a:ext uri="{FF2B5EF4-FFF2-40B4-BE49-F238E27FC236}">
                <a16:creationId xmlns:a16="http://schemas.microsoft.com/office/drawing/2014/main" id="{DD63F44E-F1A4-59A7-5D1D-F8A6EFDAB80E}"/>
              </a:ext>
            </a:extLst>
          </p:cNvPr>
          <p:cNvSpPr txBox="1"/>
          <p:nvPr/>
        </p:nvSpPr>
        <p:spPr>
          <a:xfrm>
            <a:off x="358219" y="3764481"/>
            <a:ext cx="7127437" cy="2215991"/>
          </a:xfrm>
          <a:prstGeom prst="rect">
            <a:avLst/>
          </a:prstGeom>
          <a:noFill/>
        </p:spPr>
        <p:txBody>
          <a:bodyPr wrap="square" rtlCol="0">
            <a:spAutoFit/>
          </a:bodyPr>
          <a:lstStyle/>
          <a:p>
            <a:pPr lvl="1" fontAlgn="base"/>
            <a:r>
              <a:rPr lang="en-US" sz="2400" dirty="0">
                <a:latin typeface="urw-din"/>
              </a:rPr>
              <a:t>While training the model we are given :</a:t>
            </a:r>
            <a:br>
              <a:rPr lang="en-US" sz="2400" dirty="0">
                <a:latin typeface="urw-din"/>
              </a:rPr>
            </a:br>
            <a:r>
              <a:rPr lang="en-US" sz="2400" b="1" dirty="0">
                <a:latin typeface="urw-din"/>
              </a:rPr>
              <a:t>x:</a:t>
            </a:r>
            <a:r>
              <a:rPr lang="en-US" sz="2400" dirty="0">
                <a:latin typeface="urw-din"/>
              </a:rPr>
              <a:t> input training data</a:t>
            </a:r>
            <a:br>
              <a:rPr lang="en-US" sz="2400" dirty="0">
                <a:latin typeface="urw-din"/>
              </a:rPr>
            </a:br>
            <a:r>
              <a:rPr lang="en-US" sz="2400" b="1" dirty="0">
                <a:latin typeface="urw-din"/>
              </a:rPr>
              <a:t>y:</a:t>
            </a:r>
            <a:r>
              <a:rPr lang="en-US" sz="2400" dirty="0">
                <a:latin typeface="urw-din"/>
              </a:rPr>
              <a:t> labels to data (supervised learning)</a:t>
            </a:r>
          </a:p>
          <a:p>
            <a:pPr lvl="1" fontAlgn="base"/>
            <a:r>
              <a:rPr lang="en-US" sz="2400" b="1" dirty="0">
                <a:latin typeface="urw-din"/>
              </a:rPr>
              <a:t>θ</a:t>
            </a:r>
            <a:r>
              <a:rPr lang="en-US" sz="2400" b="1" baseline="-25000" dirty="0">
                <a:latin typeface="urw-din"/>
              </a:rPr>
              <a:t>1</a:t>
            </a:r>
            <a:r>
              <a:rPr lang="en-US" sz="2400" b="1" dirty="0">
                <a:latin typeface="urw-din"/>
              </a:rPr>
              <a:t>:</a:t>
            </a:r>
            <a:r>
              <a:rPr lang="en-US" sz="2400" dirty="0">
                <a:latin typeface="urw-din"/>
              </a:rPr>
              <a:t> intercept</a:t>
            </a:r>
            <a:br>
              <a:rPr lang="en-US" sz="2400" dirty="0">
                <a:latin typeface="urw-din"/>
              </a:rPr>
            </a:br>
            <a:r>
              <a:rPr lang="en-US" sz="2400" b="1" dirty="0">
                <a:latin typeface="urw-din"/>
              </a:rPr>
              <a:t>θ</a:t>
            </a:r>
            <a:r>
              <a:rPr lang="en-US" sz="2400" b="1" baseline="-25000" dirty="0">
                <a:latin typeface="urw-din"/>
              </a:rPr>
              <a:t>2</a:t>
            </a:r>
            <a:r>
              <a:rPr lang="en-US" sz="2400" b="1" dirty="0">
                <a:latin typeface="urw-din"/>
              </a:rPr>
              <a:t>:</a:t>
            </a:r>
            <a:r>
              <a:rPr lang="en-US" sz="2400" dirty="0">
                <a:latin typeface="urw-din"/>
              </a:rPr>
              <a:t> coefficient of x</a:t>
            </a:r>
          </a:p>
          <a:p>
            <a:endParaRPr lang="en-IN" dirty="0"/>
          </a:p>
        </p:txBody>
      </p:sp>
      <p:pic>
        <p:nvPicPr>
          <p:cNvPr id="8" name="Picture 2" descr="Lightbox">
            <a:extLst>
              <a:ext uri="{FF2B5EF4-FFF2-40B4-BE49-F238E27FC236}">
                <a16:creationId xmlns:a16="http://schemas.microsoft.com/office/drawing/2014/main" id="{8BB4B453-1391-7693-BB4C-8AE81DAAA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527" y="3124808"/>
            <a:ext cx="3388661" cy="6083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ear Regression in Machine learning - Javatpoint">
            <a:extLst>
              <a:ext uri="{FF2B5EF4-FFF2-40B4-BE49-F238E27FC236}">
                <a16:creationId xmlns:a16="http://schemas.microsoft.com/office/drawing/2014/main" id="{8D701AD9-513E-9FA2-3443-5E2EBB54D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473" y="2458752"/>
            <a:ext cx="4530230" cy="306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6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5D2DF8-04FE-F163-6668-7E0BD03C59AD}"/>
              </a:ext>
            </a:extLst>
          </p:cNvPr>
          <p:cNvSpPr txBox="1"/>
          <p:nvPr/>
        </p:nvSpPr>
        <p:spPr>
          <a:xfrm>
            <a:off x="938707" y="1230198"/>
            <a:ext cx="10596282" cy="1569660"/>
          </a:xfrm>
          <a:prstGeom prst="rect">
            <a:avLst/>
          </a:prstGeom>
          <a:noFill/>
        </p:spPr>
        <p:txBody>
          <a:bodyPr wrap="square" rtlCol="0">
            <a:spAutoFit/>
          </a:bodyPr>
          <a:lstStyle/>
          <a:p>
            <a:r>
              <a:rPr lang="en-US" sz="2400" dirty="0">
                <a:latin typeface="urw-din"/>
              </a:rPr>
              <a:t>        To update θ</a:t>
            </a:r>
            <a:r>
              <a:rPr lang="en-US" sz="2400" baseline="-25000" dirty="0">
                <a:latin typeface="urw-din"/>
              </a:rPr>
              <a:t>1</a:t>
            </a:r>
            <a:r>
              <a:rPr lang="en-US" sz="2400" dirty="0">
                <a:latin typeface="urw-din"/>
              </a:rPr>
              <a:t> and θ</a:t>
            </a:r>
            <a:r>
              <a:rPr lang="en-US" sz="2400" baseline="-25000" dirty="0">
                <a:latin typeface="urw-din"/>
              </a:rPr>
              <a:t>2</a:t>
            </a:r>
            <a:r>
              <a:rPr lang="en-US" sz="2400" dirty="0">
                <a:latin typeface="urw-din"/>
              </a:rPr>
              <a:t> values in order to reduce Cost function (minimizing RMSE value) and achieving the best fit line the model uses Gradient Descent. The idea is to start with random θ</a:t>
            </a:r>
            <a:r>
              <a:rPr lang="en-US" sz="2400" baseline="-25000" dirty="0">
                <a:latin typeface="urw-din"/>
              </a:rPr>
              <a:t>1</a:t>
            </a:r>
            <a:r>
              <a:rPr lang="en-US" sz="2400" dirty="0">
                <a:latin typeface="urw-din"/>
              </a:rPr>
              <a:t> and θ</a:t>
            </a:r>
            <a:r>
              <a:rPr lang="en-US" sz="2400" baseline="-25000" dirty="0">
                <a:latin typeface="urw-din"/>
              </a:rPr>
              <a:t>2</a:t>
            </a:r>
            <a:r>
              <a:rPr lang="en-US" sz="2400" dirty="0">
                <a:latin typeface="urw-din"/>
              </a:rPr>
              <a:t> values and then iteratively updating the values, reaching minimum cost.</a:t>
            </a:r>
            <a:endParaRPr lang="en-IN" sz="2400" dirty="0"/>
          </a:p>
        </p:txBody>
      </p:sp>
      <p:sp>
        <p:nvSpPr>
          <p:cNvPr id="6" name="TextBox 5">
            <a:extLst>
              <a:ext uri="{FF2B5EF4-FFF2-40B4-BE49-F238E27FC236}">
                <a16:creationId xmlns:a16="http://schemas.microsoft.com/office/drawing/2014/main" id="{66CCF590-506F-7ACF-CAFD-60335F171D73}"/>
              </a:ext>
            </a:extLst>
          </p:cNvPr>
          <p:cNvSpPr txBox="1"/>
          <p:nvPr/>
        </p:nvSpPr>
        <p:spPr>
          <a:xfrm>
            <a:off x="831129" y="645425"/>
            <a:ext cx="4006392" cy="584775"/>
          </a:xfrm>
          <a:prstGeom prst="rect">
            <a:avLst/>
          </a:prstGeom>
          <a:noFill/>
        </p:spPr>
        <p:txBody>
          <a:bodyPr wrap="square" rtlCol="0">
            <a:spAutoFit/>
          </a:bodyPr>
          <a:lstStyle/>
          <a:p>
            <a:r>
              <a:rPr lang="en-US" sz="3200" u="sng" dirty="0">
                <a:solidFill>
                  <a:srgbClr val="FF0000"/>
                </a:solidFill>
                <a:latin typeface="urw-din"/>
              </a:rPr>
              <a:t>Gradient Descent</a:t>
            </a:r>
            <a:endParaRPr lang="en-IN" sz="3200" u="sng" dirty="0">
              <a:solidFill>
                <a:srgbClr val="FF0000"/>
              </a:solidFill>
            </a:endParaRPr>
          </a:p>
        </p:txBody>
      </p:sp>
      <p:sp>
        <p:nvSpPr>
          <p:cNvPr id="8" name="Rectangle: Rounded Corners 7">
            <a:extLst>
              <a:ext uri="{FF2B5EF4-FFF2-40B4-BE49-F238E27FC236}">
                <a16:creationId xmlns:a16="http://schemas.microsoft.com/office/drawing/2014/main" id="{4E111608-B066-69A0-E89F-B426DC9F7B17}"/>
              </a:ext>
            </a:extLst>
          </p:cNvPr>
          <p:cNvSpPr/>
          <p:nvPr/>
        </p:nvSpPr>
        <p:spPr>
          <a:xfrm>
            <a:off x="2231012" y="3935030"/>
            <a:ext cx="7412611" cy="1692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latin typeface="Constantia" panose="02030602050306030303" pitchFamily="18" charset="0"/>
              </a:rPr>
              <a:t>from </a:t>
            </a:r>
            <a:r>
              <a:rPr lang="en-IN" sz="2400" dirty="0" err="1">
                <a:solidFill>
                  <a:schemeClr val="bg1"/>
                </a:solidFill>
                <a:latin typeface="Constantia" panose="02030602050306030303" pitchFamily="18" charset="0"/>
              </a:rPr>
              <a:t>sklearn.linear_model</a:t>
            </a:r>
            <a:r>
              <a:rPr lang="en-IN" sz="2400" dirty="0">
                <a:solidFill>
                  <a:schemeClr val="bg1"/>
                </a:solidFill>
                <a:latin typeface="Constantia" panose="02030602050306030303" pitchFamily="18" charset="0"/>
              </a:rPr>
              <a:t> import </a:t>
            </a:r>
            <a:r>
              <a:rPr lang="en-IN" sz="2400" dirty="0" err="1">
                <a:solidFill>
                  <a:schemeClr val="bg1"/>
                </a:solidFill>
                <a:latin typeface="Constantia" panose="02030602050306030303" pitchFamily="18" charset="0"/>
              </a:rPr>
              <a:t>LinearRegression</a:t>
            </a:r>
            <a:endParaRPr lang="en-IN" sz="2400" dirty="0">
              <a:solidFill>
                <a:schemeClr val="bg1"/>
              </a:solidFill>
              <a:latin typeface="Constantia" panose="02030602050306030303" pitchFamily="18" charset="0"/>
            </a:endParaRPr>
          </a:p>
          <a:p>
            <a:r>
              <a:rPr lang="en-IN" sz="2400" dirty="0" err="1">
                <a:solidFill>
                  <a:schemeClr val="bg1"/>
                </a:solidFill>
                <a:latin typeface="Constantia" panose="02030602050306030303" pitchFamily="18" charset="0"/>
              </a:rPr>
              <a:t>model_linear</a:t>
            </a:r>
            <a:r>
              <a:rPr lang="en-IN" sz="2400" dirty="0">
                <a:solidFill>
                  <a:schemeClr val="bg1"/>
                </a:solidFill>
                <a:latin typeface="Constantia" panose="02030602050306030303" pitchFamily="18" charset="0"/>
              </a:rPr>
              <a:t>=</a:t>
            </a:r>
            <a:r>
              <a:rPr lang="en-IN" sz="2400" dirty="0" err="1">
                <a:solidFill>
                  <a:schemeClr val="bg1"/>
                </a:solidFill>
                <a:latin typeface="Constantia" panose="02030602050306030303" pitchFamily="18" charset="0"/>
              </a:rPr>
              <a:t>LinearRegression</a:t>
            </a:r>
            <a:r>
              <a:rPr lang="en-IN" sz="2400" dirty="0">
                <a:solidFill>
                  <a:schemeClr val="bg1"/>
                </a:solidFill>
                <a:latin typeface="Constantia" panose="02030602050306030303" pitchFamily="18" charset="0"/>
              </a:rPr>
              <a:t>()</a:t>
            </a:r>
          </a:p>
          <a:p>
            <a:r>
              <a:rPr lang="en-IN" sz="2400" dirty="0" err="1">
                <a:solidFill>
                  <a:schemeClr val="bg1"/>
                </a:solidFill>
                <a:latin typeface="Constantia" panose="02030602050306030303" pitchFamily="18" charset="0"/>
              </a:rPr>
              <a:t>model_linear.fit</a:t>
            </a:r>
            <a:r>
              <a:rPr lang="en-IN" sz="2400" dirty="0">
                <a:solidFill>
                  <a:schemeClr val="bg1"/>
                </a:solidFill>
                <a:latin typeface="Constantia" panose="02030602050306030303" pitchFamily="18" charset="0"/>
              </a:rPr>
              <a:t>(</a:t>
            </a:r>
            <a:r>
              <a:rPr lang="en-IN" sz="2400" dirty="0" err="1">
                <a:solidFill>
                  <a:schemeClr val="bg1"/>
                </a:solidFill>
                <a:latin typeface="Constantia" panose="02030602050306030303" pitchFamily="18" charset="0"/>
              </a:rPr>
              <a:t>X_train_scaled,y_train</a:t>
            </a:r>
            <a:r>
              <a:rPr lang="en-IN" sz="2400" dirty="0">
                <a:solidFill>
                  <a:schemeClr val="bg1"/>
                </a:solidFill>
                <a:latin typeface="Constantia" panose="02030602050306030303" pitchFamily="18" charset="0"/>
              </a:rPr>
              <a:t>)</a:t>
            </a:r>
          </a:p>
          <a:p>
            <a:r>
              <a:rPr lang="en-IN" sz="2400" dirty="0">
                <a:solidFill>
                  <a:schemeClr val="bg1"/>
                </a:solidFill>
                <a:latin typeface="Constantia" panose="02030602050306030303" pitchFamily="18" charset="0"/>
              </a:rPr>
              <a:t>linear = </a:t>
            </a:r>
            <a:r>
              <a:rPr lang="en-IN" sz="2400" dirty="0" err="1">
                <a:solidFill>
                  <a:schemeClr val="bg1"/>
                </a:solidFill>
                <a:latin typeface="Constantia" panose="02030602050306030303" pitchFamily="18" charset="0"/>
              </a:rPr>
              <a:t>model_linear.score</a:t>
            </a:r>
            <a:r>
              <a:rPr lang="en-IN" sz="2400" dirty="0">
                <a:solidFill>
                  <a:schemeClr val="bg1"/>
                </a:solidFill>
                <a:latin typeface="Constantia" panose="02030602050306030303" pitchFamily="18" charset="0"/>
              </a:rPr>
              <a:t>(</a:t>
            </a:r>
            <a:r>
              <a:rPr lang="en-IN" sz="2400" dirty="0" err="1">
                <a:solidFill>
                  <a:schemeClr val="bg1"/>
                </a:solidFill>
                <a:latin typeface="Constantia" panose="02030602050306030303" pitchFamily="18" charset="0"/>
              </a:rPr>
              <a:t>X_test_scaled,y_test</a:t>
            </a:r>
            <a:r>
              <a:rPr lang="en-IN" sz="2400" dirty="0">
                <a:solidFill>
                  <a:schemeClr val="bg1"/>
                </a:solidFill>
                <a:latin typeface="Constantia" panose="02030602050306030303" pitchFamily="18" charset="0"/>
              </a:rPr>
              <a:t>)</a:t>
            </a:r>
          </a:p>
        </p:txBody>
      </p:sp>
      <p:sp>
        <p:nvSpPr>
          <p:cNvPr id="9" name="TextBox 8">
            <a:extLst>
              <a:ext uri="{FF2B5EF4-FFF2-40B4-BE49-F238E27FC236}">
                <a16:creationId xmlns:a16="http://schemas.microsoft.com/office/drawing/2014/main" id="{DDD75C85-30B2-2527-5EF1-1CCFBBADEADD}"/>
              </a:ext>
            </a:extLst>
          </p:cNvPr>
          <p:cNvSpPr txBox="1"/>
          <p:nvPr/>
        </p:nvSpPr>
        <p:spPr>
          <a:xfrm>
            <a:off x="1272618" y="3208857"/>
            <a:ext cx="2780908" cy="584775"/>
          </a:xfrm>
          <a:prstGeom prst="rect">
            <a:avLst/>
          </a:prstGeom>
          <a:noFill/>
        </p:spPr>
        <p:txBody>
          <a:bodyPr wrap="square" rtlCol="0">
            <a:spAutoFit/>
          </a:bodyPr>
          <a:lstStyle/>
          <a:p>
            <a:r>
              <a:rPr lang="en-IN" sz="3200" dirty="0"/>
              <a:t>Syntax:</a:t>
            </a:r>
          </a:p>
        </p:txBody>
      </p:sp>
    </p:spTree>
    <p:extLst>
      <p:ext uri="{BB962C8B-B14F-4D97-AF65-F5344CB8AC3E}">
        <p14:creationId xmlns:p14="http://schemas.microsoft.com/office/powerpoint/2010/main" val="2774456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598D43-0988-A5EE-22BE-997D92D3A427}"/>
              </a:ext>
            </a:extLst>
          </p:cNvPr>
          <p:cNvSpPr txBox="1"/>
          <p:nvPr/>
        </p:nvSpPr>
        <p:spPr>
          <a:xfrm>
            <a:off x="399040" y="490512"/>
            <a:ext cx="8459200" cy="707886"/>
          </a:xfrm>
          <a:prstGeom prst="rect">
            <a:avLst/>
          </a:prstGeom>
          <a:noFill/>
        </p:spPr>
        <p:txBody>
          <a:bodyPr wrap="square" rtlCol="0">
            <a:spAutoFit/>
          </a:bodyPr>
          <a:lstStyle/>
          <a:p>
            <a:pPr algn="l"/>
            <a:r>
              <a:rPr lang="en-IN" sz="4000" dirty="0">
                <a:solidFill>
                  <a:srgbClr val="FF0000"/>
                </a:solidFill>
                <a:latin typeface="Roboto" panose="02000000000000000000" pitchFamily="2" charset="0"/>
              </a:rPr>
              <a:t>SUPPORT VECTOR MACHINE(SVM):</a:t>
            </a:r>
          </a:p>
        </p:txBody>
      </p:sp>
      <p:sp>
        <p:nvSpPr>
          <p:cNvPr id="5" name="TextBox 4">
            <a:extLst>
              <a:ext uri="{FF2B5EF4-FFF2-40B4-BE49-F238E27FC236}">
                <a16:creationId xmlns:a16="http://schemas.microsoft.com/office/drawing/2014/main" id="{342EC5F9-BE0A-E580-7754-D91A0F4AC995}"/>
              </a:ext>
            </a:extLst>
          </p:cNvPr>
          <p:cNvSpPr txBox="1"/>
          <p:nvPr/>
        </p:nvSpPr>
        <p:spPr>
          <a:xfrm>
            <a:off x="518311" y="1780256"/>
            <a:ext cx="5696960" cy="2677656"/>
          </a:xfrm>
          <a:prstGeom prst="rect">
            <a:avLst/>
          </a:prstGeom>
          <a:noFill/>
        </p:spPr>
        <p:txBody>
          <a:bodyPr wrap="square" rtlCol="0">
            <a:spAutoFit/>
          </a:bodyPr>
          <a:lstStyle/>
          <a:p>
            <a:pPr marL="285750" indent="-285750" algn="just">
              <a:buFont typeface="Wingdings" panose="05000000000000000000" pitchFamily="2" charset="2"/>
              <a:buChar char="Ø"/>
            </a:pPr>
            <a:r>
              <a:rPr lang="en-US" sz="2400" dirty="0"/>
              <a:t>In machine learning, support vector machines (SVMs, also support vector networks) are supervised learning models with associated learning.</a:t>
            </a:r>
          </a:p>
          <a:p>
            <a:pPr marL="285750" indent="-285750" algn="just">
              <a:buFont typeface="Wingdings" panose="05000000000000000000" pitchFamily="2" charset="2"/>
              <a:buChar char="Ø"/>
            </a:pPr>
            <a:r>
              <a:rPr lang="en-US" sz="2400" dirty="0"/>
              <a:t> A Support Vector Machine (SVM) is a discriminative regressor formally defined by a separating hyperplane. </a:t>
            </a:r>
            <a:endParaRPr lang="en-IN" sz="2400" dirty="0"/>
          </a:p>
        </p:txBody>
      </p:sp>
      <p:pic>
        <p:nvPicPr>
          <p:cNvPr id="6" name="Picture 5">
            <a:extLst>
              <a:ext uri="{FF2B5EF4-FFF2-40B4-BE49-F238E27FC236}">
                <a16:creationId xmlns:a16="http://schemas.microsoft.com/office/drawing/2014/main" id="{71EB26EC-BD38-3071-FE8E-2B75502F6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660" y="1893573"/>
            <a:ext cx="5177360" cy="3451573"/>
          </a:xfrm>
          <a:prstGeom prst="rect">
            <a:avLst/>
          </a:prstGeom>
        </p:spPr>
      </p:pic>
      <p:sp>
        <p:nvSpPr>
          <p:cNvPr id="2" name="TextBox 1">
            <a:extLst>
              <a:ext uri="{FF2B5EF4-FFF2-40B4-BE49-F238E27FC236}">
                <a16:creationId xmlns:a16="http://schemas.microsoft.com/office/drawing/2014/main" id="{CB68BEDE-6C54-B640-CE70-939D55840558}"/>
              </a:ext>
            </a:extLst>
          </p:cNvPr>
          <p:cNvSpPr txBox="1"/>
          <p:nvPr/>
        </p:nvSpPr>
        <p:spPr>
          <a:xfrm>
            <a:off x="609911" y="4652707"/>
            <a:ext cx="9438550" cy="1938992"/>
          </a:xfrm>
          <a:prstGeom prst="rect">
            <a:avLst/>
          </a:prstGeom>
          <a:noFill/>
        </p:spPr>
        <p:txBody>
          <a:bodyPr wrap="square" rtlCol="0">
            <a:spAutoFit/>
          </a:bodyPr>
          <a:lstStyle/>
          <a:p>
            <a:r>
              <a:rPr lang="en-IN" sz="2400" dirty="0"/>
              <a:t>They are two types:</a:t>
            </a:r>
          </a:p>
          <a:p>
            <a:endParaRPr lang="en-IN" sz="2400" dirty="0"/>
          </a:p>
          <a:p>
            <a:pPr marL="285750" indent="-285750">
              <a:buFont typeface="Wingdings" panose="05000000000000000000" pitchFamily="2" charset="2"/>
              <a:buChar char="q"/>
            </a:pPr>
            <a:r>
              <a:rPr lang="en-IN" sz="2400" dirty="0"/>
              <a:t>         </a:t>
            </a:r>
            <a:r>
              <a:rPr lang="en-IN" sz="2400" u="sng" dirty="0"/>
              <a:t>Linear SVM </a:t>
            </a:r>
            <a:r>
              <a:rPr lang="en-IN" sz="2400" dirty="0"/>
              <a:t>– It is used when data is linearly separable</a:t>
            </a:r>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         </a:t>
            </a:r>
            <a:r>
              <a:rPr lang="en-IN" sz="2400" u="sng" dirty="0"/>
              <a:t>Non Linear SVM </a:t>
            </a:r>
            <a:r>
              <a:rPr lang="en-IN" sz="2400" dirty="0"/>
              <a:t>– It is used when data is not linearly separable</a:t>
            </a:r>
          </a:p>
        </p:txBody>
      </p:sp>
    </p:spTree>
    <p:extLst>
      <p:ext uri="{BB962C8B-B14F-4D97-AF65-F5344CB8AC3E}">
        <p14:creationId xmlns:p14="http://schemas.microsoft.com/office/powerpoint/2010/main" val="2520188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32D8C4-D858-CE7A-B775-43C4DA6E2546}"/>
              </a:ext>
            </a:extLst>
          </p:cNvPr>
          <p:cNvSpPr txBox="1"/>
          <p:nvPr/>
        </p:nvSpPr>
        <p:spPr>
          <a:xfrm>
            <a:off x="1031521" y="3869672"/>
            <a:ext cx="3980873" cy="523220"/>
          </a:xfrm>
          <a:prstGeom prst="rect">
            <a:avLst/>
          </a:prstGeom>
          <a:noFill/>
        </p:spPr>
        <p:txBody>
          <a:bodyPr wrap="square" rtlCol="0">
            <a:spAutoFit/>
          </a:bodyPr>
          <a:lstStyle/>
          <a:p>
            <a:r>
              <a:rPr lang="en-IN" sz="2800" dirty="0">
                <a:latin typeface="Arial Black" panose="020B0A04020102020204" pitchFamily="34" charset="0"/>
              </a:rPr>
              <a:t>Syntax:</a:t>
            </a:r>
          </a:p>
        </p:txBody>
      </p:sp>
      <p:sp>
        <p:nvSpPr>
          <p:cNvPr id="4" name="Rectangle: Rounded Corners 3">
            <a:extLst>
              <a:ext uri="{FF2B5EF4-FFF2-40B4-BE49-F238E27FC236}">
                <a16:creationId xmlns:a16="http://schemas.microsoft.com/office/drawing/2014/main" id="{65400D3E-AEBE-46F9-3BF3-9406CDF59AD9}"/>
              </a:ext>
            </a:extLst>
          </p:cNvPr>
          <p:cNvSpPr/>
          <p:nvPr/>
        </p:nvSpPr>
        <p:spPr>
          <a:xfrm>
            <a:off x="2564326" y="4392892"/>
            <a:ext cx="6064102" cy="1812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from </a:t>
            </a:r>
            <a:r>
              <a:rPr lang="en-IN" sz="2400" dirty="0" err="1"/>
              <a:t>sklearn</a:t>
            </a:r>
            <a:r>
              <a:rPr lang="en-IN" sz="2400" dirty="0"/>
              <a:t> import </a:t>
            </a:r>
            <a:r>
              <a:rPr lang="en-IN" sz="2400" dirty="0" err="1"/>
              <a:t>svm</a:t>
            </a:r>
            <a:endParaRPr lang="en-IN" sz="2400" dirty="0"/>
          </a:p>
          <a:p>
            <a:r>
              <a:rPr lang="en-IN" sz="2400" dirty="0" err="1"/>
              <a:t>model_svm</a:t>
            </a:r>
            <a:r>
              <a:rPr lang="en-IN" sz="2400" dirty="0"/>
              <a:t> = </a:t>
            </a:r>
            <a:r>
              <a:rPr lang="en-IN" sz="2400" dirty="0" err="1"/>
              <a:t>svm.SVR</a:t>
            </a:r>
            <a:r>
              <a:rPr lang="en-IN" sz="2400" dirty="0"/>
              <a:t>()</a:t>
            </a:r>
          </a:p>
          <a:p>
            <a:r>
              <a:rPr lang="en-IN" sz="2400" dirty="0" err="1"/>
              <a:t>model_svm.fit</a:t>
            </a:r>
            <a:r>
              <a:rPr lang="en-IN" sz="2400" dirty="0"/>
              <a:t>(</a:t>
            </a:r>
            <a:r>
              <a:rPr lang="en-IN" sz="2400" dirty="0" err="1"/>
              <a:t>X_train_scaled,y_train</a:t>
            </a:r>
            <a:r>
              <a:rPr lang="en-IN" sz="2400" dirty="0"/>
              <a:t>)</a:t>
            </a:r>
          </a:p>
          <a:p>
            <a:r>
              <a:rPr lang="en-IN" sz="2400" dirty="0" err="1"/>
              <a:t>svm</a:t>
            </a:r>
            <a:r>
              <a:rPr lang="en-IN" sz="2400" dirty="0"/>
              <a:t>=</a:t>
            </a:r>
            <a:r>
              <a:rPr lang="en-IN" sz="2400" dirty="0" err="1"/>
              <a:t>model_svm.score</a:t>
            </a:r>
            <a:r>
              <a:rPr lang="en-IN" sz="2400" dirty="0"/>
              <a:t>(</a:t>
            </a:r>
            <a:r>
              <a:rPr lang="en-IN" sz="2400" dirty="0" err="1"/>
              <a:t>X_test_scaled</a:t>
            </a:r>
            <a:r>
              <a:rPr lang="en-IN" sz="2400" dirty="0"/>
              <a:t>, </a:t>
            </a:r>
            <a:r>
              <a:rPr lang="en-IN" sz="2400" dirty="0" err="1"/>
              <a:t>y_test</a:t>
            </a:r>
            <a:r>
              <a:rPr lang="en-IN" sz="2400" dirty="0"/>
              <a:t>)</a:t>
            </a:r>
          </a:p>
        </p:txBody>
      </p:sp>
      <p:sp>
        <p:nvSpPr>
          <p:cNvPr id="5" name="AutoShape 2" descr="The principle of support vector regression (SVR).">
            <a:extLst>
              <a:ext uri="{FF2B5EF4-FFF2-40B4-BE49-F238E27FC236}">
                <a16:creationId xmlns:a16="http://schemas.microsoft.com/office/drawing/2014/main" id="{15CD185C-0FE6-C1A3-06E8-58101248BF4E}"/>
              </a:ext>
            </a:extLst>
          </p:cNvPr>
          <p:cNvSpPr>
            <a:spLocks noChangeAspect="1" noChangeArrowheads="1"/>
          </p:cNvSpPr>
          <p:nvPr/>
        </p:nvSpPr>
        <p:spPr bwMode="auto">
          <a:xfrm>
            <a:off x="5943601" y="2262435"/>
            <a:ext cx="1739245" cy="13189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The principle of support vector regression (SVR).">
            <a:extLst>
              <a:ext uri="{FF2B5EF4-FFF2-40B4-BE49-F238E27FC236}">
                <a16:creationId xmlns:a16="http://schemas.microsoft.com/office/drawing/2014/main" id="{78368646-3E52-BC6F-1AFE-F95BA0E4B5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2BBCD87F-C328-27F5-93FB-5CE08C518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922" y="1133477"/>
            <a:ext cx="8096250" cy="2447925"/>
          </a:xfrm>
          <a:prstGeom prst="rect">
            <a:avLst/>
          </a:prstGeom>
        </p:spPr>
      </p:pic>
      <p:sp>
        <p:nvSpPr>
          <p:cNvPr id="10" name="TextBox 9">
            <a:extLst>
              <a:ext uri="{FF2B5EF4-FFF2-40B4-BE49-F238E27FC236}">
                <a16:creationId xmlns:a16="http://schemas.microsoft.com/office/drawing/2014/main" id="{121A52E8-0932-96D3-112C-498FE27F0EAA}"/>
              </a:ext>
            </a:extLst>
          </p:cNvPr>
          <p:cNvSpPr txBox="1"/>
          <p:nvPr/>
        </p:nvSpPr>
        <p:spPr>
          <a:xfrm>
            <a:off x="632724" y="181829"/>
            <a:ext cx="9927309" cy="461665"/>
          </a:xfrm>
          <a:prstGeom prst="rect">
            <a:avLst/>
          </a:prstGeom>
          <a:noFill/>
        </p:spPr>
        <p:txBody>
          <a:bodyPr wrap="square" rtlCol="0">
            <a:spAutoFit/>
          </a:bodyPr>
          <a:lstStyle/>
          <a:p>
            <a:r>
              <a:rPr lang="en-IN" sz="2400" dirty="0"/>
              <a:t>By using Kernel, converting lower dimension data into higher dimension data</a:t>
            </a:r>
          </a:p>
        </p:txBody>
      </p:sp>
    </p:spTree>
    <p:extLst>
      <p:ext uri="{BB962C8B-B14F-4D97-AF65-F5344CB8AC3E}">
        <p14:creationId xmlns:p14="http://schemas.microsoft.com/office/powerpoint/2010/main" val="359547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CA4FA2-749B-A69C-9213-95281C354854}"/>
              </a:ext>
            </a:extLst>
          </p:cNvPr>
          <p:cNvSpPr txBox="1"/>
          <p:nvPr/>
        </p:nvSpPr>
        <p:spPr>
          <a:xfrm>
            <a:off x="381000" y="682047"/>
            <a:ext cx="6102330" cy="584775"/>
          </a:xfrm>
          <a:prstGeom prst="rect">
            <a:avLst/>
          </a:prstGeom>
          <a:noFill/>
        </p:spPr>
        <p:txBody>
          <a:bodyPr wrap="square" rtlCol="0">
            <a:spAutoFit/>
          </a:bodyPr>
          <a:lstStyle/>
          <a:p>
            <a:r>
              <a:rPr lang="en-IN" sz="3200" dirty="0">
                <a:solidFill>
                  <a:srgbClr val="FF0000"/>
                </a:solidFill>
                <a:latin typeface="Algerian" panose="04020705040A02060702" pitchFamily="82" charset="0"/>
              </a:rPr>
              <a:t>Decision Tree Regression </a:t>
            </a:r>
          </a:p>
        </p:txBody>
      </p:sp>
      <p:sp>
        <p:nvSpPr>
          <p:cNvPr id="9" name="TextBox 8">
            <a:extLst>
              <a:ext uri="{FF2B5EF4-FFF2-40B4-BE49-F238E27FC236}">
                <a16:creationId xmlns:a16="http://schemas.microsoft.com/office/drawing/2014/main" id="{CBC29D4C-852A-B91F-EF87-F2EAB93F5FC0}"/>
              </a:ext>
            </a:extLst>
          </p:cNvPr>
          <p:cNvSpPr txBox="1"/>
          <p:nvPr/>
        </p:nvSpPr>
        <p:spPr>
          <a:xfrm>
            <a:off x="381000" y="1616270"/>
            <a:ext cx="5715000" cy="3416320"/>
          </a:xfrm>
          <a:prstGeom prst="rect">
            <a:avLst/>
          </a:prstGeom>
          <a:noFill/>
        </p:spPr>
        <p:txBody>
          <a:bodyPr wrap="square" rtlCol="0">
            <a:spAutoFit/>
          </a:bodyPr>
          <a:lstStyle/>
          <a:p>
            <a:pPr marL="342900" indent="-342900" fontAlgn="base">
              <a:buFont typeface="Wingdings" panose="05000000000000000000" pitchFamily="2" charset="2"/>
              <a:buChar char="Ø"/>
            </a:pPr>
            <a:r>
              <a:rPr lang="en-US" sz="2400" dirty="0">
                <a:latin typeface="Calibri" panose="020F0502020204030204" pitchFamily="34" charset="0"/>
              </a:rPr>
              <a:t>Decision tree builds regression or classification models in the form of a tree structure. </a:t>
            </a:r>
          </a:p>
          <a:p>
            <a:pPr marL="342900" indent="-342900" fontAlgn="base">
              <a:buFont typeface="Wingdings" panose="05000000000000000000" pitchFamily="2" charset="2"/>
              <a:buChar char="Ø"/>
            </a:pPr>
            <a:r>
              <a:rPr lang="en-US" sz="2400" dirty="0">
                <a:latin typeface="Calibri" panose="020F0502020204030204" pitchFamily="34" charset="0"/>
              </a:rPr>
              <a:t>It breaks down a dataset into smaller and smaller subsets while at the same time an associated decision tree is incrementally developed. </a:t>
            </a:r>
          </a:p>
          <a:p>
            <a:pPr marL="342900" indent="-342900" fontAlgn="base">
              <a:buFont typeface="Wingdings" panose="05000000000000000000" pitchFamily="2" charset="2"/>
              <a:buChar char="Ø"/>
            </a:pPr>
            <a:r>
              <a:rPr lang="en-US" sz="2400" dirty="0">
                <a:latin typeface="Calibri" panose="020F0502020204030204" pitchFamily="34" charset="0"/>
              </a:rPr>
              <a:t>The final result is a tree with </a:t>
            </a:r>
            <a:r>
              <a:rPr lang="en-US" sz="2400" b="1" dirty="0">
                <a:latin typeface="Calibri" panose="020F0502020204030204" pitchFamily="34" charset="0"/>
              </a:rPr>
              <a:t>decision nodes</a:t>
            </a:r>
            <a:r>
              <a:rPr lang="en-US" sz="2400" dirty="0">
                <a:latin typeface="Calibri" panose="020F0502020204030204" pitchFamily="34" charset="0"/>
              </a:rPr>
              <a:t> and </a:t>
            </a:r>
            <a:r>
              <a:rPr lang="en-US" sz="2400" b="1" dirty="0">
                <a:latin typeface="Calibri" panose="020F0502020204030204" pitchFamily="34" charset="0"/>
              </a:rPr>
              <a:t>leaf nodes</a:t>
            </a:r>
            <a:r>
              <a:rPr lang="en-US" sz="2400" dirty="0">
                <a:latin typeface="Calibri" panose="020F0502020204030204" pitchFamily="34" charset="0"/>
              </a:rPr>
              <a:t>.</a:t>
            </a:r>
            <a:endParaRPr lang="en-IN" dirty="0"/>
          </a:p>
        </p:txBody>
      </p:sp>
      <p:pic>
        <p:nvPicPr>
          <p:cNvPr id="3076" name="Picture 4" descr="Machine Learning Decision Tree Classification Algorithm - Javatpoint">
            <a:extLst>
              <a:ext uri="{FF2B5EF4-FFF2-40B4-BE49-F238E27FC236}">
                <a16:creationId xmlns:a16="http://schemas.microsoft.com/office/drawing/2014/main" id="{B6CD6CF1-F61E-90E3-2AF7-CD910ACB5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797" y="1354318"/>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03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F5A477-92EB-5982-9430-5849ADCD8367}"/>
              </a:ext>
            </a:extLst>
          </p:cNvPr>
          <p:cNvSpPr txBox="1"/>
          <p:nvPr/>
        </p:nvSpPr>
        <p:spPr>
          <a:xfrm>
            <a:off x="1261036" y="750598"/>
            <a:ext cx="8402918" cy="830997"/>
          </a:xfrm>
          <a:prstGeom prst="rect">
            <a:avLst/>
          </a:prstGeom>
          <a:noFill/>
        </p:spPr>
        <p:txBody>
          <a:bodyPr wrap="square" rtlCol="0">
            <a:spAutoFit/>
          </a:bodyPr>
          <a:lstStyle/>
          <a:p>
            <a:pPr>
              <a:lnSpc>
                <a:spcPct val="150000"/>
              </a:lnSpc>
            </a:pPr>
            <a:endParaRPr lang="en-IN" sz="2000" dirty="0">
              <a:latin typeface="Courier New" panose="02070309020205020404" pitchFamily="49" charset="0"/>
            </a:endParaRPr>
          </a:p>
          <a:p>
            <a:endParaRPr lang="en-IN" dirty="0"/>
          </a:p>
        </p:txBody>
      </p:sp>
      <p:sp>
        <p:nvSpPr>
          <p:cNvPr id="3" name="TextBox 2">
            <a:extLst>
              <a:ext uri="{FF2B5EF4-FFF2-40B4-BE49-F238E27FC236}">
                <a16:creationId xmlns:a16="http://schemas.microsoft.com/office/drawing/2014/main" id="{238F80EE-617E-A813-AE1A-8AC3DC57351E}"/>
              </a:ext>
            </a:extLst>
          </p:cNvPr>
          <p:cNvSpPr txBox="1"/>
          <p:nvPr/>
        </p:nvSpPr>
        <p:spPr>
          <a:xfrm>
            <a:off x="782426" y="2698161"/>
            <a:ext cx="3306618" cy="523220"/>
          </a:xfrm>
          <a:prstGeom prst="rect">
            <a:avLst/>
          </a:prstGeom>
          <a:noFill/>
        </p:spPr>
        <p:txBody>
          <a:bodyPr wrap="square" rtlCol="0">
            <a:spAutoFit/>
          </a:bodyPr>
          <a:lstStyle/>
          <a:p>
            <a:r>
              <a:rPr lang="en-IN" sz="2800" dirty="0">
                <a:latin typeface="Arial Black" panose="020B0A04020102020204" pitchFamily="34" charset="0"/>
              </a:rPr>
              <a:t>SYNTAX:</a:t>
            </a:r>
          </a:p>
        </p:txBody>
      </p:sp>
      <p:sp>
        <p:nvSpPr>
          <p:cNvPr id="5" name="Rectangle: Rounded Corners 4">
            <a:extLst>
              <a:ext uri="{FF2B5EF4-FFF2-40B4-BE49-F238E27FC236}">
                <a16:creationId xmlns:a16="http://schemas.microsoft.com/office/drawing/2014/main" id="{5190725B-C143-3EF0-1A17-A54639BD5326}"/>
              </a:ext>
            </a:extLst>
          </p:cNvPr>
          <p:cNvSpPr/>
          <p:nvPr/>
        </p:nvSpPr>
        <p:spPr>
          <a:xfrm>
            <a:off x="1489436" y="3337091"/>
            <a:ext cx="8399867" cy="2483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000" dirty="0">
                <a:latin typeface="Constantia" panose="02030602050306030303" pitchFamily="18" charset="0"/>
              </a:rPr>
              <a:t>from </a:t>
            </a:r>
            <a:r>
              <a:rPr lang="en-IN" sz="2000" dirty="0" err="1">
                <a:latin typeface="Constantia" panose="02030602050306030303" pitchFamily="18" charset="0"/>
              </a:rPr>
              <a:t>sklearn.tree</a:t>
            </a:r>
            <a:r>
              <a:rPr lang="en-IN" sz="2000" dirty="0">
                <a:latin typeface="Constantia" panose="02030602050306030303" pitchFamily="18" charset="0"/>
              </a:rPr>
              <a:t> import </a:t>
            </a:r>
            <a:r>
              <a:rPr lang="en-IN" sz="2000" dirty="0" err="1">
                <a:latin typeface="Constantia" panose="02030602050306030303" pitchFamily="18" charset="0"/>
              </a:rPr>
              <a:t>DecisionTreeRegressor</a:t>
            </a:r>
            <a:endParaRPr lang="en-IN" sz="2000" dirty="0">
              <a:latin typeface="Constantia" panose="02030602050306030303" pitchFamily="18" charset="0"/>
            </a:endParaRPr>
          </a:p>
          <a:p>
            <a:pPr algn="just"/>
            <a:r>
              <a:rPr lang="en-IN" sz="2000" dirty="0" err="1">
                <a:latin typeface="Constantia" panose="02030602050306030303" pitchFamily="18" charset="0"/>
              </a:rPr>
              <a:t>model_decision</a:t>
            </a:r>
            <a:r>
              <a:rPr lang="en-IN" sz="2000" dirty="0">
                <a:latin typeface="Constantia" panose="02030602050306030303" pitchFamily="18" charset="0"/>
              </a:rPr>
              <a:t> = </a:t>
            </a:r>
            <a:r>
              <a:rPr lang="en-IN" sz="2000" dirty="0" err="1">
                <a:latin typeface="Constantia" panose="02030602050306030303" pitchFamily="18" charset="0"/>
              </a:rPr>
              <a:t>DecisionTreeRegressor</a:t>
            </a:r>
            <a:r>
              <a:rPr lang="en-IN" sz="2000" dirty="0">
                <a:latin typeface="Constantia" panose="02030602050306030303" pitchFamily="18" charset="0"/>
              </a:rPr>
              <a:t>(</a:t>
            </a:r>
            <a:r>
              <a:rPr lang="en-IN" sz="2000" dirty="0" err="1">
                <a:latin typeface="Constantia" panose="02030602050306030303" pitchFamily="18" charset="0"/>
              </a:rPr>
              <a:t>random_state</a:t>
            </a:r>
            <a:r>
              <a:rPr lang="en-IN" sz="2000" dirty="0">
                <a:latin typeface="Constantia" panose="02030602050306030303" pitchFamily="18" charset="0"/>
              </a:rPr>
              <a:t> = 100,            </a:t>
            </a:r>
          </a:p>
          <a:p>
            <a:pPr algn="just"/>
            <a:r>
              <a:rPr lang="en-IN" sz="2000" dirty="0">
                <a:latin typeface="Constantia" panose="02030602050306030303" pitchFamily="18" charset="0"/>
              </a:rPr>
              <a:t>                                                            </a:t>
            </a:r>
            <a:r>
              <a:rPr lang="en-IN" sz="2000" dirty="0" err="1">
                <a:latin typeface="Constantia" panose="02030602050306030303" pitchFamily="18" charset="0"/>
              </a:rPr>
              <a:t>max_depth</a:t>
            </a:r>
            <a:r>
              <a:rPr lang="en-IN" sz="2000" dirty="0">
                <a:latin typeface="Constantia" panose="02030602050306030303" pitchFamily="18" charset="0"/>
              </a:rPr>
              <a:t> = 3,</a:t>
            </a:r>
          </a:p>
          <a:p>
            <a:pPr algn="just"/>
            <a:r>
              <a:rPr lang="en-IN" sz="2000" dirty="0">
                <a:latin typeface="Constantia" panose="02030602050306030303" pitchFamily="18" charset="0"/>
              </a:rPr>
              <a:t>                                                            </a:t>
            </a:r>
            <a:r>
              <a:rPr lang="en-IN" sz="2000" dirty="0" err="1">
                <a:latin typeface="Constantia" panose="02030602050306030303" pitchFamily="18" charset="0"/>
              </a:rPr>
              <a:t>min_samples_leaf</a:t>
            </a:r>
            <a:r>
              <a:rPr lang="en-IN" sz="2000" dirty="0">
                <a:latin typeface="Constantia" panose="02030602050306030303" pitchFamily="18" charset="0"/>
              </a:rPr>
              <a:t> = 3)</a:t>
            </a:r>
          </a:p>
          <a:p>
            <a:pPr algn="just"/>
            <a:r>
              <a:rPr lang="fr-FR" sz="2000" dirty="0" err="1">
                <a:latin typeface="Constantia" panose="02030602050306030303" pitchFamily="18" charset="0"/>
              </a:rPr>
              <a:t>model_decision</a:t>
            </a:r>
            <a:r>
              <a:rPr lang="fr-FR" sz="2000" dirty="0">
                <a:latin typeface="Constantia" panose="02030602050306030303" pitchFamily="18" charset="0"/>
              </a:rPr>
              <a:t> .fit(</a:t>
            </a:r>
            <a:r>
              <a:rPr lang="fr-FR" sz="2000" dirty="0" err="1">
                <a:latin typeface="Constantia" panose="02030602050306030303" pitchFamily="18" charset="0"/>
              </a:rPr>
              <a:t>X_train</a:t>
            </a:r>
            <a:r>
              <a:rPr lang="fr-FR" sz="2000" dirty="0">
                <a:latin typeface="Constantia" panose="02030602050306030303" pitchFamily="18" charset="0"/>
              </a:rPr>
              <a:t>, </a:t>
            </a:r>
            <a:r>
              <a:rPr lang="fr-FR" sz="2000" dirty="0" err="1">
                <a:latin typeface="Constantia" panose="02030602050306030303" pitchFamily="18" charset="0"/>
              </a:rPr>
              <a:t>y_train</a:t>
            </a:r>
            <a:r>
              <a:rPr lang="fr-FR" sz="2000" dirty="0">
                <a:latin typeface="Constantia" panose="02030602050306030303" pitchFamily="18" charset="0"/>
              </a:rPr>
              <a:t>)</a:t>
            </a:r>
          </a:p>
          <a:p>
            <a:pPr algn="just"/>
            <a:r>
              <a:rPr lang="en-IN" sz="2000" dirty="0" err="1">
                <a:latin typeface="Constantia" panose="02030602050306030303" pitchFamily="18" charset="0"/>
              </a:rPr>
              <a:t>decisiontree</a:t>
            </a:r>
            <a:r>
              <a:rPr lang="en-IN" sz="2000" dirty="0">
                <a:latin typeface="Constantia" panose="02030602050306030303" pitchFamily="18" charset="0"/>
              </a:rPr>
              <a:t> = </a:t>
            </a:r>
            <a:r>
              <a:rPr lang="en-IN" sz="2000" dirty="0" err="1">
                <a:latin typeface="Constantia" panose="02030602050306030303" pitchFamily="18" charset="0"/>
              </a:rPr>
              <a:t>model_decision.score</a:t>
            </a:r>
            <a:r>
              <a:rPr lang="en-IN" sz="2000" dirty="0">
                <a:latin typeface="Constantia" panose="02030602050306030303" pitchFamily="18" charset="0"/>
              </a:rPr>
              <a:t>(</a:t>
            </a:r>
            <a:r>
              <a:rPr lang="en-IN" sz="2000" dirty="0" err="1">
                <a:latin typeface="Constantia" panose="02030602050306030303" pitchFamily="18" charset="0"/>
              </a:rPr>
              <a:t>X_test</a:t>
            </a:r>
            <a:r>
              <a:rPr lang="en-IN" sz="2000" dirty="0">
                <a:latin typeface="Constantia" panose="02030602050306030303" pitchFamily="18" charset="0"/>
              </a:rPr>
              <a:t>, </a:t>
            </a:r>
            <a:r>
              <a:rPr lang="en-IN" sz="2000" dirty="0" err="1">
                <a:latin typeface="Constantia" panose="02030602050306030303" pitchFamily="18" charset="0"/>
              </a:rPr>
              <a:t>y_test</a:t>
            </a:r>
            <a:r>
              <a:rPr lang="en-IN" sz="2000" dirty="0">
                <a:latin typeface="Constantia" panose="02030602050306030303" pitchFamily="18" charset="0"/>
              </a:rPr>
              <a:t>)</a:t>
            </a:r>
          </a:p>
        </p:txBody>
      </p:sp>
      <p:sp>
        <p:nvSpPr>
          <p:cNvPr id="6" name="TextBox 5">
            <a:extLst>
              <a:ext uri="{FF2B5EF4-FFF2-40B4-BE49-F238E27FC236}">
                <a16:creationId xmlns:a16="http://schemas.microsoft.com/office/drawing/2014/main" id="{DB5B7B24-E4C3-5C0D-EFC5-22783619BE82}"/>
              </a:ext>
            </a:extLst>
          </p:cNvPr>
          <p:cNvSpPr txBox="1"/>
          <p:nvPr/>
        </p:nvSpPr>
        <p:spPr>
          <a:xfrm>
            <a:off x="782426" y="551128"/>
            <a:ext cx="10223953" cy="2123658"/>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In decision tree  each split minimize the impurity</a:t>
            </a:r>
          </a:p>
          <a:p>
            <a:pPr marL="342900" indent="-342900">
              <a:buFont typeface="Wingdings" panose="05000000000000000000" pitchFamily="2" charset="2"/>
              <a:buChar char="Ø"/>
            </a:pPr>
            <a:r>
              <a:rPr lang="en-IN" sz="2400" u="sng" dirty="0"/>
              <a:t>To calculate impurity of nodes:</a:t>
            </a:r>
          </a:p>
          <a:p>
            <a:endParaRPr lang="en-IN" sz="2400" u="sng" dirty="0"/>
          </a:p>
          <a:p>
            <a:pPr marL="1200150" lvl="2" indent="-285750">
              <a:buFont typeface="Wingdings" panose="05000000000000000000" pitchFamily="2" charset="2"/>
              <a:buChar char="v"/>
            </a:pPr>
            <a:r>
              <a:rPr lang="en-IN" sz="2000" dirty="0"/>
              <a:t>Gini                           = 1-</a:t>
            </a:r>
            <a:r>
              <a:rPr lang="el-GR" sz="2000" dirty="0">
                <a:latin typeface="arial" panose="020B0604020202020204" pitchFamily="34" charset="0"/>
              </a:rPr>
              <a:t>Σ</a:t>
            </a:r>
            <a:r>
              <a:rPr lang="en-IN" sz="2000" dirty="0">
                <a:latin typeface="arial" panose="020B0604020202020204" pitchFamily="34" charset="0"/>
              </a:rPr>
              <a:t>(Pi)^2</a:t>
            </a:r>
            <a:endParaRPr lang="en-IN" sz="2000" dirty="0"/>
          </a:p>
          <a:p>
            <a:pPr marL="1200150" lvl="2" indent="-285750">
              <a:buFont typeface="Wingdings" panose="05000000000000000000" pitchFamily="2" charset="2"/>
              <a:buChar char="v"/>
            </a:pPr>
            <a:r>
              <a:rPr lang="en-IN" sz="2000" dirty="0"/>
              <a:t>Entropy                  = 1-</a:t>
            </a:r>
            <a:r>
              <a:rPr lang="el-GR" sz="2000" dirty="0">
                <a:latin typeface="arial" panose="020B0604020202020204" pitchFamily="34" charset="0"/>
              </a:rPr>
              <a:t>Σ</a:t>
            </a:r>
            <a:r>
              <a:rPr lang="en-IN" sz="2000" dirty="0">
                <a:latin typeface="arial" panose="020B0604020202020204" pitchFamily="34" charset="0"/>
              </a:rPr>
              <a:t>Pi log₂ Pi</a:t>
            </a:r>
          </a:p>
          <a:p>
            <a:pPr marL="1200150" lvl="2" indent="-285750">
              <a:buFont typeface="Wingdings" panose="05000000000000000000" pitchFamily="2" charset="2"/>
              <a:buChar char="v"/>
            </a:pPr>
            <a:r>
              <a:rPr lang="en-IN" sz="2000" dirty="0">
                <a:latin typeface="arial" panose="020B0604020202020204" pitchFamily="34" charset="0"/>
              </a:rPr>
              <a:t>Information Gain =parent node entropy – </a:t>
            </a:r>
            <a:r>
              <a:rPr lang="el-GR" sz="2000" dirty="0">
                <a:latin typeface="arial" panose="020B0604020202020204" pitchFamily="34" charset="0"/>
              </a:rPr>
              <a:t>Σ</a:t>
            </a:r>
            <a:r>
              <a:rPr lang="en-IN" sz="2000" dirty="0">
                <a:latin typeface="arial" panose="020B0604020202020204" pitchFamily="34" charset="0"/>
              </a:rPr>
              <a:t>weighted entropy of child nodes</a:t>
            </a:r>
            <a:endParaRPr lang="en-IN" sz="2000" dirty="0"/>
          </a:p>
        </p:txBody>
      </p:sp>
    </p:spTree>
    <p:extLst>
      <p:ext uri="{BB962C8B-B14F-4D97-AF65-F5344CB8AC3E}">
        <p14:creationId xmlns:p14="http://schemas.microsoft.com/office/powerpoint/2010/main" val="1843211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E9D8DE-845E-F38F-273F-3EE323BF369E}"/>
              </a:ext>
            </a:extLst>
          </p:cNvPr>
          <p:cNvSpPr txBox="1"/>
          <p:nvPr/>
        </p:nvSpPr>
        <p:spPr>
          <a:xfrm>
            <a:off x="451276" y="588140"/>
            <a:ext cx="6198002" cy="3662541"/>
          </a:xfrm>
          <a:prstGeom prst="rect">
            <a:avLst/>
          </a:prstGeom>
          <a:noFill/>
        </p:spPr>
        <p:txBody>
          <a:bodyPr wrap="square" rtlCol="0">
            <a:spAutoFit/>
          </a:bodyPr>
          <a:lstStyle/>
          <a:p>
            <a:pPr>
              <a:lnSpc>
                <a:spcPct val="150000"/>
              </a:lnSpc>
            </a:pPr>
            <a:r>
              <a:rPr lang="en-US" sz="2800" dirty="0">
                <a:solidFill>
                  <a:srgbClr val="FF0000"/>
                </a:solidFill>
                <a:latin typeface="Algerian" panose="04020705040A02060702" pitchFamily="82" charset="0"/>
                <a:cs typeface="Arial" panose="020B0604020202020204" pitchFamily="34" charset="0"/>
              </a:rPr>
              <a:t>RANDOM FOREST ALGORITHM </a:t>
            </a:r>
          </a:p>
          <a:p>
            <a:pPr>
              <a:lnSpc>
                <a:spcPct val="150000"/>
              </a:lnSpc>
            </a:pPr>
            <a:endParaRPr lang="en-US" sz="2000" dirty="0">
              <a:latin typeface="Arial Black" panose="020B0A04020102020204" pitchFamily="34" charset="0"/>
              <a:cs typeface="Arial" panose="020B0604020202020204" pitchFamily="34" charset="0"/>
            </a:endParaRPr>
          </a:p>
          <a:p>
            <a:pPr marL="342900" indent="-342900" algn="just">
              <a:buFont typeface="Wingdings" panose="05000000000000000000" pitchFamily="2" charset="2"/>
              <a:buChar char="Ø"/>
            </a:pPr>
            <a:r>
              <a:rPr lang="en-US" sz="2000" dirty="0">
                <a:latin typeface="Arial" panose="020B0604020202020204" pitchFamily="34" charset="0"/>
                <a:cs typeface="Arial" panose="020B0604020202020204" pitchFamily="34" charset="0"/>
              </a:rPr>
              <a:t>Random Forest is a supervised ensemble machine learning algorithm used in both classification as well as regression problems. </a:t>
            </a:r>
          </a:p>
          <a:p>
            <a:pPr marL="342900" indent="-342900" algn="just">
              <a:buFont typeface="Wingdings" panose="05000000000000000000" pitchFamily="2" charset="2"/>
              <a:buChar char="Ø"/>
            </a:pPr>
            <a:r>
              <a:rPr lang="en-US" sz="2000" dirty="0">
                <a:latin typeface="Arial" panose="020B0604020202020204" pitchFamily="34" charset="0"/>
                <a:cs typeface="Arial" panose="020B0604020202020204" pitchFamily="34" charset="0"/>
              </a:rPr>
              <a:t>It contains various decision trees and an average of it is taken so as to give the output. </a:t>
            </a:r>
          </a:p>
          <a:p>
            <a:pPr marL="342900" indent="-342900" algn="just">
              <a:buFont typeface="Wingdings" panose="05000000000000000000" pitchFamily="2" charset="2"/>
              <a:buChar char="Ø"/>
            </a:pPr>
            <a:r>
              <a:rPr lang="en-US" sz="2000" dirty="0">
                <a:latin typeface="Arial" panose="020B0604020202020204" pitchFamily="34" charset="0"/>
                <a:cs typeface="Arial" panose="020B0604020202020204" pitchFamily="34" charset="0"/>
              </a:rPr>
              <a:t>Random forest is useful in reducing the effect of over fitting and hence giving a more accurate output.</a:t>
            </a:r>
            <a:endParaRPr lang="en-IN"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20736ED-5E6E-545F-B5C1-05AAECE16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342" y="1745673"/>
            <a:ext cx="4813048" cy="2132272"/>
          </a:xfrm>
          <a:prstGeom prst="rect">
            <a:avLst/>
          </a:prstGeom>
        </p:spPr>
      </p:pic>
      <p:sp>
        <p:nvSpPr>
          <p:cNvPr id="4" name="Rectangle: Rounded Corners 3">
            <a:extLst>
              <a:ext uri="{FF2B5EF4-FFF2-40B4-BE49-F238E27FC236}">
                <a16:creationId xmlns:a16="http://schemas.microsoft.com/office/drawing/2014/main" id="{C3EF10C0-81D0-EE6F-9587-019F27255241}"/>
              </a:ext>
            </a:extLst>
          </p:cNvPr>
          <p:cNvSpPr/>
          <p:nvPr/>
        </p:nvSpPr>
        <p:spPr>
          <a:xfrm>
            <a:off x="2041238" y="4682836"/>
            <a:ext cx="6567054" cy="2105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t>from </a:t>
            </a:r>
            <a:r>
              <a:rPr lang="en-IN" sz="1400" dirty="0" err="1"/>
              <a:t>sklearn.ensemble</a:t>
            </a:r>
            <a:r>
              <a:rPr lang="en-IN" sz="1400" dirty="0"/>
              <a:t> import </a:t>
            </a:r>
            <a:r>
              <a:rPr lang="en-IN" sz="1400" dirty="0" err="1"/>
              <a:t>RandomForestRegressor</a:t>
            </a:r>
            <a:endParaRPr lang="en-IN" sz="1400" dirty="0"/>
          </a:p>
          <a:p>
            <a:r>
              <a:rPr lang="en-IN" sz="1400" dirty="0" err="1"/>
              <a:t>model_rfr</a:t>
            </a:r>
            <a:r>
              <a:rPr lang="en-IN" sz="1400" dirty="0"/>
              <a:t> = </a:t>
            </a:r>
            <a:r>
              <a:rPr lang="en-IN" sz="1400" dirty="0" err="1"/>
              <a:t>RandomForestRegressor</a:t>
            </a:r>
            <a:r>
              <a:rPr lang="en-IN" sz="1400" dirty="0"/>
              <a:t>(</a:t>
            </a:r>
            <a:r>
              <a:rPr lang="en-IN" sz="1400" dirty="0" err="1"/>
              <a:t>n_estimators</a:t>
            </a:r>
            <a:r>
              <a:rPr lang="en-IN" sz="1400" dirty="0"/>
              <a:t> = 50,</a:t>
            </a:r>
          </a:p>
          <a:p>
            <a:pPr lvl="8"/>
            <a:r>
              <a:rPr lang="en-IN" sz="1400" dirty="0" err="1"/>
              <a:t>max_depth</a:t>
            </a:r>
            <a:r>
              <a:rPr lang="en-IN" sz="1400" dirty="0"/>
              <a:t> = 6,                                         </a:t>
            </a:r>
          </a:p>
          <a:p>
            <a:pPr lvl="8"/>
            <a:r>
              <a:rPr lang="en-IN" sz="1400" dirty="0" err="1"/>
              <a:t>min_weight_fraction_leaf</a:t>
            </a:r>
            <a:r>
              <a:rPr lang="en-IN" sz="1400" dirty="0"/>
              <a:t> = 0.05,</a:t>
            </a:r>
          </a:p>
          <a:p>
            <a:pPr lvl="8"/>
            <a:r>
              <a:rPr lang="en-IN" sz="1400" dirty="0" err="1"/>
              <a:t>max_features</a:t>
            </a:r>
            <a:r>
              <a:rPr lang="en-IN" sz="1400" dirty="0"/>
              <a:t> = 0.8,                            </a:t>
            </a:r>
          </a:p>
          <a:p>
            <a:pPr lvl="8"/>
            <a:r>
              <a:rPr lang="en-IN" sz="1400" dirty="0" err="1"/>
              <a:t>random_state</a:t>
            </a:r>
            <a:r>
              <a:rPr lang="en-IN" sz="1400" dirty="0"/>
              <a:t> = 42)</a:t>
            </a:r>
          </a:p>
          <a:p>
            <a:r>
              <a:rPr lang="en-IN" sz="1400" dirty="0" err="1"/>
              <a:t>model_rfr.fit</a:t>
            </a:r>
            <a:r>
              <a:rPr lang="en-IN" sz="1400" dirty="0"/>
              <a:t>(</a:t>
            </a:r>
            <a:r>
              <a:rPr lang="en-IN" sz="1400" dirty="0" err="1"/>
              <a:t>X_train</a:t>
            </a:r>
            <a:r>
              <a:rPr lang="en-IN" sz="1400" dirty="0"/>
              <a:t>,  </a:t>
            </a:r>
            <a:r>
              <a:rPr lang="en-IN" sz="1400" dirty="0" err="1"/>
              <a:t>y_train</a:t>
            </a:r>
            <a:r>
              <a:rPr lang="en-IN" sz="1400" dirty="0"/>
              <a:t>)</a:t>
            </a:r>
          </a:p>
        </p:txBody>
      </p:sp>
      <p:sp>
        <p:nvSpPr>
          <p:cNvPr id="5" name="TextBox 4">
            <a:extLst>
              <a:ext uri="{FF2B5EF4-FFF2-40B4-BE49-F238E27FC236}">
                <a16:creationId xmlns:a16="http://schemas.microsoft.com/office/drawing/2014/main" id="{61B59F1D-601F-428A-FD15-2A05C0DE78C2}"/>
              </a:ext>
            </a:extLst>
          </p:cNvPr>
          <p:cNvSpPr txBox="1"/>
          <p:nvPr/>
        </p:nvSpPr>
        <p:spPr>
          <a:xfrm>
            <a:off x="451276" y="4359563"/>
            <a:ext cx="1597891" cy="369332"/>
          </a:xfrm>
          <a:prstGeom prst="rect">
            <a:avLst/>
          </a:prstGeom>
          <a:noFill/>
        </p:spPr>
        <p:txBody>
          <a:bodyPr wrap="square" rtlCol="0">
            <a:spAutoFit/>
          </a:bodyPr>
          <a:lstStyle/>
          <a:p>
            <a:r>
              <a:rPr lang="en-IN" sz="1800" dirty="0">
                <a:latin typeface="Arial Black" panose="020B0A04020102020204" pitchFamily="34" charset="0"/>
              </a:rPr>
              <a:t>SYNTAX:</a:t>
            </a:r>
          </a:p>
        </p:txBody>
      </p:sp>
    </p:spTree>
    <p:extLst>
      <p:ext uri="{BB962C8B-B14F-4D97-AF65-F5344CB8AC3E}">
        <p14:creationId xmlns:p14="http://schemas.microsoft.com/office/powerpoint/2010/main" val="4041833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A5C600-4505-0D6C-0289-1447F074C7ED}"/>
              </a:ext>
            </a:extLst>
          </p:cNvPr>
          <p:cNvSpPr txBox="1"/>
          <p:nvPr/>
        </p:nvSpPr>
        <p:spPr>
          <a:xfrm flipH="1">
            <a:off x="1456976" y="2505670"/>
            <a:ext cx="7465750" cy="923330"/>
          </a:xfrm>
          <a:prstGeom prst="rect">
            <a:avLst/>
          </a:prstGeom>
          <a:noFill/>
        </p:spPr>
        <p:txBody>
          <a:bodyPr wrap="square" rtlCol="0">
            <a:spAutoFit/>
          </a:bodyPr>
          <a:lstStyle/>
          <a:p>
            <a:pPr algn="l"/>
            <a:r>
              <a:rPr lang="en-IN" sz="5400" dirty="0">
                <a:solidFill>
                  <a:srgbClr val="FF0000"/>
                </a:solidFill>
                <a:latin typeface="Algerian" panose="04020705040A02060702" pitchFamily="82" charset="0"/>
              </a:rPr>
              <a:t>PERFORMANCE TUNING</a:t>
            </a:r>
          </a:p>
        </p:txBody>
      </p:sp>
      <p:pic>
        <p:nvPicPr>
          <p:cNvPr id="3" name="Picture 2">
            <a:extLst>
              <a:ext uri="{FF2B5EF4-FFF2-40B4-BE49-F238E27FC236}">
                <a16:creationId xmlns:a16="http://schemas.microsoft.com/office/drawing/2014/main" id="{1FEC9C01-7CC7-62A8-33CB-F83D7CEDD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5751" y="2104767"/>
            <a:ext cx="1738991" cy="1725135"/>
          </a:xfrm>
          <a:prstGeom prst="rect">
            <a:avLst/>
          </a:prstGeom>
        </p:spPr>
      </p:pic>
    </p:spTree>
    <p:extLst>
      <p:ext uri="{BB962C8B-B14F-4D97-AF65-F5344CB8AC3E}">
        <p14:creationId xmlns:p14="http://schemas.microsoft.com/office/powerpoint/2010/main" val="2671319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EEC6A5-79FB-352F-6499-732DBC70DA15}"/>
              </a:ext>
            </a:extLst>
          </p:cNvPr>
          <p:cNvSpPr txBox="1"/>
          <p:nvPr/>
        </p:nvSpPr>
        <p:spPr>
          <a:xfrm>
            <a:off x="4586721" y="215437"/>
            <a:ext cx="2825756" cy="707886"/>
          </a:xfrm>
          <a:prstGeom prst="rect">
            <a:avLst/>
          </a:prstGeom>
          <a:noFill/>
        </p:spPr>
        <p:txBody>
          <a:bodyPr wrap="square" rtlCol="0">
            <a:spAutoFit/>
          </a:bodyPr>
          <a:lstStyle/>
          <a:p>
            <a:r>
              <a:rPr lang="en-US" sz="4000" dirty="0">
                <a:solidFill>
                  <a:srgbClr val="002060"/>
                </a:solidFill>
                <a:latin typeface="Algerian" panose="04020705040A02060702" pitchFamily="82" charset="0"/>
              </a:rPr>
              <a:t>ABSTRACT</a:t>
            </a:r>
            <a:endParaRPr lang="en-IN" sz="4000" dirty="0">
              <a:solidFill>
                <a:srgbClr val="002060"/>
              </a:solidFill>
              <a:latin typeface="Algerian" panose="04020705040A02060702" pitchFamily="82" charset="0"/>
            </a:endParaRPr>
          </a:p>
        </p:txBody>
      </p:sp>
      <p:sp>
        <p:nvSpPr>
          <p:cNvPr id="2" name="TextBox 1">
            <a:extLst>
              <a:ext uri="{FF2B5EF4-FFF2-40B4-BE49-F238E27FC236}">
                <a16:creationId xmlns:a16="http://schemas.microsoft.com/office/drawing/2014/main" id="{2FD6F078-52F2-344B-C8BC-FCBFC1172C1B}"/>
              </a:ext>
            </a:extLst>
          </p:cNvPr>
          <p:cNvSpPr txBox="1"/>
          <p:nvPr/>
        </p:nvSpPr>
        <p:spPr>
          <a:xfrm>
            <a:off x="428018" y="1162617"/>
            <a:ext cx="10878542" cy="1200329"/>
          </a:xfrm>
          <a:prstGeom prst="rect">
            <a:avLst/>
          </a:prstGeom>
          <a:noFill/>
        </p:spPr>
        <p:txBody>
          <a:bodyPr wrap="square" rtlCol="0">
            <a:spAutoFit/>
          </a:bodyPr>
          <a:lstStyle/>
          <a:p>
            <a:pPr algn="just"/>
            <a:r>
              <a:rPr lang="en-US" sz="2400" dirty="0">
                <a:latin typeface="Corbel" panose="020B0503020204020204" pitchFamily="34" charset="0"/>
              </a:rPr>
              <a:t>       The topic of GDP has become of high importance among the indicators of economic variables. GDP prediction is a crucial job in the economy and growth analysis of a country.</a:t>
            </a:r>
            <a:endParaRPr lang="en-IN" sz="2400" dirty="0">
              <a:latin typeface="Corbel" panose="020B0503020204020204" pitchFamily="34" charset="0"/>
            </a:endParaRPr>
          </a:p>
        </p:txBody>
      </p:sp>
      <p:sp>
        <p:nvSpPr>
          <p:cNvPr id="3" name="TextBox 2">
            <a:extLst>
              <a:ext uri="{FF2B5EF4-FFF2-40B4-BE49-F238E27FC236}">
                <a16:creationId xmlns:a16="http://schemas.microsoft.com/office/drawing/2014/main" id="{0D965AC1-EF7A-54CA-796E-21F05ECFE2C7}"/>
              </a:ext>
            </a:extLst>
          </p:cNvPr>
          <p:cNvSpPr txBox="1"/>
          <p:nvPr/>
        </p:nvSpPr>
        <p:spPr>
          <a:xfrm>
            <a:off x="413555" y="2439892"/>
            <a:ext cx="10893005" cy="1569660"/>
          </a:xfrm>
          <a:prstGeom prst="rect">
            <a:avLst/>
          </a:prstGeom>
          <a:noFill/>
        </p:spPr>
        <p:txBody>
          <a:bodyPr wrap="square" rtlCol="0">
            <a:spAutoFit/>
          </a:bodyPr>
          <a:lstStyle/>
          <a:p>
            <a:pPr algn="just"/>
            <a:r>
              <a:rPr lang="en-US" sz="2400" dirty="0">
                <a:latin typeface="Corbel" panose="020B0503020204020204" pitchFamily="34" charset="0"/>
              </a:rPr>
              <a:t>        The goal of this project to show how Machine Learning techniques may improve calculating the Gross Domestic Product accurately. The GDP of countries is impacted by various social, economic, and cultural parameters.</a:t>
            </a:r>
            <a:r>
              <a:rPr lang="en-US" sz="2400" dirty="0"/>
              <a:t> </a:t>
            </a:r>
            <a:r>
              <a:rPr lang="en-US" sz="2400" dirty="0">
                <a:latin typeface="Corbel" panose="020B0503020204020204" pitchFamily="34" charset="0"/>
              </a:rPr>
              <a:t>Those parameters are used supervised learning methods to build our models. </a:t>
            </a:r>
            <a:endParaRPr lang="en-IN" sz="2400" dirty="0">
              <a:latin typeface="Corbel" panose="020B0503020204020204" pitchFamily="34" charset="0"/>
            </a:endParaRPr>
          </a:p>
        </p:txBody>
      </p:sp>
      <p:sp>
        <p:nvSpPr>
          <p:cNvPr id="4" name="TextBox 3">
            <a:extLst>
              <a:ext uri="{FF2B5EF4-FFF2-40B4-BE49-F238E27FC236}">
                <a16:creationId xmlns:a16="http://schemas.microsoft.com/office/drawing/2014/main" id="{044D173D-41CC-442D-5300-00FE9024D05C}"/>
              </a:ext>
            </a:extLst>
          </p:cNvPr>
          <p:cNvSpPr txBox="1"/>
          <p:nvPr/>
        </p:nvSpPr>
        <p:spPr>
          <a:xfrm>
            <a:off x="428018" y="4086498"/>
            <a:ext cx="10956364" cy="1938992"/>
          </a:xfrm>
          <a:prstGeom prst="rect">
            <a:avLst/>
          </a:prstGeom>
          <a:noFill/>
        </p:spPr>
        <p:txBody>
          <a:bodyPr wrap="square" rtlCol="0">
            <a:spAutoFit/>
          </a:bodyPr>
          <a:lstStyle/>
          <a:p>
            <a:pPr algn="just"/>
            <a:r>
              <a:rPr lang="en-US" sz="2400" dirty="0">
                <a:latin typeface="Corbel" panose="020B0503020204020204" pitchFamily="34" charset="0"/>
              </a:rPr>
              <a:t>        Finally compared the performance of the model using 4 algorithms and therefore the best prediction performance is achieved by Random Forest and then Linear Regression, Support Vector Regressor and Decision Tree Regressor. And finally, the model is deployed into a web application which estimates and forecasts GDP of a country just by giving some attribute as input for that country.</a:t>
            </a:r>
            <a:endParaRPr lang="en-IN" sz="2400" dirty="0">
              <a:latin typeface="Corbel" panose="020B0503020204020204" pitchFamily="34" charset="0"/>
            </a:endParaRPr>
          </a:p>
        </p:txBody>
      </p:sp>
    </p:spTree>
    <p:extLst>
      <p:ext uri="{BB962C8B-B14F-4D97-AF65-F5344CB8AC3E}">
        <p14:creationId xmlns:p14="http://schemas.microsoft.com/office/powerpoint/2010/main" val="1623146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F33C35-7CF8-090F-BEF7-3543B9BBB912}"/>
              </a:ext>
            </a:extLst>
          </p:cNvPr>
          <p:cNvSpPr txBox="1"/>
          <p:nvPr/>
        </p:nvSpPr>
        <p:spPr>
          <a:xfrm>
            <a:off x="1200517" y="255345"/>
            <a:ext cx="10243750" cy="7109639"/>
          </a:xfrm>
          <a:prstGeom prst="rect">
            <a:avLst/>
          </a:prstGeom>
          <a:noFill/>
        </p:spPr>
        <p:txBody>
          <a:bodyPr wrap="square" rtlCol="0">
            <a:spAutoFit/>
          </a:bodyPr>
          <a:lstStyle/>
          <a:p>
            <a:pPr algn="l"/>
            <a:r>
              <a:rPr lang="en-IN" sz="4400" dirty="0">
                <a:solidFill>
                  <a:srgbClr val="FF0000"/>
                </a:solidFill>
                <a:latin typeface="Algerian" panose="04020705040A02060702" pitchFamily="82" charset="0"/>
              </a:rPr>
              <a:t>METRICS:</a:t>
            </a:r>
          </a:p>
          <a:p>
            <a:pPr algn="l"/>
            <a:endParaRPr lang="en-IN" dirty="0"/>
          </a:p>
          <a:p>
            <a:pPr marL="457200" indent="-457200">
              <a:buFont typeface="Wingdings" panose="05000000000000000000" pitchFamily="2" charset="2"/>
              <a:buChar char="Ø"/>
            </a:pPr>
            <a:r>
              <a:rPr lang="en-IN" sz="2400" dirty="0"/>
              <a:t>Evaluation metrics are a measure of how good a model performance and how well it approximates the relationship.   </a:t>
            </a:r>
          </a:p>
          <a:p>
            <a:endParaRPr lang="en-IN" sz="2400" dirty="0"/>
          </a:p>
          <a:p>
            <a:pPr marL="457200" indent="-457200">
              <a:buFont typeface="Wingdings" panose="05000000000000000000" pitchFamily="2" charset="2"/>
              <a:buChar char="Ø"/>
            </a:pPr>
            <a:r>
              <a:rPr lang="en-IN" sz="2400" dirty="0"/>
              <a:t>There are three error metrics that are commonly used for evaluating and reporting the performance of a regression model.</a:t>
            </a:r>
          </a:p>
          <a:p>
            <a:pPr algn="l"/>
            <a:endParaRPr lang="en-IN" sz="2800" dirty="0"/>
          </a:p>
          <a:p>
            <a:pPr algn="l"/>
            <a:r>
              <a:rPr lang="en-IN" sz="2800" dirty="0"/>
              <a:t> </a:t>
            </a:r>
            <a:r>
              <a:rPr lang="en-IN" sz="3600" dirty="0">
                <a:solidFill>
                  <a:schemeClr val="tx1">
                    <a:lumMod val="95000"/>
                  </a:schemeClr>
                </a:solidFill>
                <a:latin typeface="Arial Narrow" panose="020B0606020202030204" pitchFamily="34" charset="0"/>
              </a:rPr>
              <a:t>The</a:t>
            </a:r>
            <a:r>
              <a:rPr lang="en-IN" sz="3600" dirty="0">
                <a:latin typeface="Arial Narrow" panose="020B0606020202030204" pitchFamily="34" charset="0"/>
              </a:rPr>
              <a:t>y are :</a:t>
            </a:r>
          </a:p>
          <a:p>
            <a:pPr algn="l"/>
            <a:endParaRPr lang="en-IN" sz="2800" dirty="0"/>
          </a:p>
          <a:p>
            <a:pPr marL="457200" indent="-457200">
              <a:buFont typeface="Wingdings" panose="05000000000000000000" pitchFamily="2" charset="2"/>
              <a:buChar char="ü"/>
            </a:pPr>
            <a:r>
              <a:rPr lang="en-IN" sz="2400" dirty="0"/>
              <a:t>MEAN SQUARED ERROR(MSE)</a:t>
            </a:r>
          </a:p>
          <a:p>
            <a:pPr marL="457200" indent="-457200">
              <a:buFont typeface="Wingdings" panose="05000000000000000000" pitchFamily="2" charset="2"/>
              <a:buChar char="ü"/>
            </a:pPr>
            <a:r>
              <a:rPr lang="en-IN" sz="2400" dirty="0"/>
              <a:t>MEAN ABSOLUTE LOG ERROR(MAE)</a:t>
            </a:r>
          </a:p>
          <a:p>
            <a:pPr marL="457200" indent="-457200">
              <a:buFont typeface="Wingdings" panose="05000000000000000000" pitchFamily="2" charset="2"/>
              <a:buChar char="ü"/>
            </a:pPr>
            <a:r>
              <a:rPr lang="en-IN" sz="2400" dirty="0"/>
              <a:t>R2 SCORE</a:t>
            </a:r>
          </a:p>
          <a:p>
            <a:pPr algn="l"/>
            <a:r>
              <a:rPr lang="en-IN" sz="2800" dirty="0"/>
              <a:t>                           </a:t>
            </a:r>
          </a:p>
          <a:p>
            <a:pPr algn="l"/>
            <a:r>
              <a:rPr lang="en-IN" dirty="0">
                <a:solidFill>
                  <a:schemeClr val="bg1"/>
                </a:solidFill>
              </a:rPr>
              <a:t>            </a:t>
            </a:r>
          </a:p>
          <a:p>
            <a:pPr algn="l"/>
            <a:endParaRPr lang="en-IN" dirty="0">
              <a:solidFill>
                <a:schemeClr val="bg1"/>
              </a:solidFill>
            </a:endParaRPr>
          </a:p>
          <a:p>
            <a:pPr algn="l"/>
            <a:r>
              <a:rPr lang="en-IN" dirty="0">
                <a:solidFill>
                  <a:schemeClr val="bg1"/>
                </a:solidFill>
              </a:rPr>
              <a:t>     </a:t>
            </a:r>
          </a:p>
        </p:txBody>
      </p:sp>
    </p:spTree>
    <p:extLst>
      <p:ext uri="{BB962C8B-B14F-4D97-AF65-F5344CB8AC3E}">
        <p14:creationId xmlns:p14="http://schemas.microsoft.com/office/powerpoint/2010/main" val="2788758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2E6D48-4D2A-648C-AC49-DA7D59B91E8C}"/>
              </a:ext>
            </a:extLst>
          </p:cNvPr>
          <p:cNvSpPr txBox="1"/>
          <p:nvPr/>
        </p:nvSpPr>
        <p:spPr>
          <a:xfrm>
            <a:off x="1255939" y="813520"/>
            <a:ext cx="10148831" cy="4985980"/>
          </a:xfrm>
          <a:prstGeom prst="rect">
            <a:avLst/>
          </a:prstGeom>
          <a:noFill/>
        </p:spPr>
        <p:txBody>
          <a:bodyPr wrap="square" rtlCol="0">
            <a:spAutoFit/>
          </a:bodyPr>
          <a:lstStyle/>
          <a:p>
            <a:pPr algn="l"/>
            <a:r>
              <a:rPr lang="en-IN" sz="4000" dirty="0">
                <a:solidFill>
                  <a:srgbClr val="FF0000"/>
                </a:solidFill>
                <a:latin typeface="Algerian" panose="04020705040A02060702" pitchFamily="82" charset="0"/>
              </a:rPr>
              <a:t>Metrices:</a:t>
            </a:r>
          </a:p>
          <a:p>
            <a:pPr algn="l"/>
            <a:endParaRPr lang="en-IN" dirty="0">
              <a:solidFill>
                <a:schemeClr val="bg1"/>
              </a:solidFill>
            </a:endParaRPr>
          </a:p>
          <a:p>
            <a:pPr algn="l"/>
            <a:endParaRPr lang="en-IN" dirty="0">
              <a:solidFill>
                <a:schemeClr val="bg1"/>
              </a:solidFill>
            </a:endParaRPr>
          </a:p>
          <a:p>
            <a:pPr algn="l"/>
            <a:endParaRPr lang="en-IN" dirty="0">
              <a:solidFill>
                <a:schemeClr val="bg1"/>
              </a:solidFill>
            </a:endParaRPr>
          </a:p>
          <a:p>
            <a:pPr marL="285750" indent="-285750">
              <a:buFont typeface="Arial" panose="020B0604020202020204" pitchFamily="34" charset="0"/>
              <a:buChar char="•"/>
            </a:pPr>
            <a:r>
              <a:rPr lang="en-IN" sz="2800" dirty="0"/>
              <a:t>Performances metrices are a part of every machine learning pipeline.</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They tell you if you’re  making progress , and put a number on it.</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All machine learning models , whether it’s Random Forest. </a:t>
            </a:r>
          </a:p>
        </p:txBody>
      </p:sp>
    </p:spTree>
    <p:extLst>
      <p:ext uri="{BB962C8B-B14F-4D97-AF65-F5344CB8AC3E}">
        <p14:creationId xmlns:p14="http://schemas.microsoft.com/office/powerpoint/2010/main" val="762115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3CE7C7-53E1-DB0D-C152-CF40CB238006}"/>
              </a:ext>
            </a:extLst>
          </p:cNvPr>
          <p:cNvSpPr txBox="1"/>
          <p:nvPr/>
        </p:nvSpPr>
        <p:spPr>
          <a:xfrm>
            <a:off x="1016114" y="2003996"/>
            <a:ext cx="10011429" cy="2585323"/>
          </a:xfrm>
          <a:prstGeom prst="rect">
            <a:avLst/>
          </a:prstGeom>
          <a:noFill/>
        </p:spPr>
        <p:txBody>
          <a:bodyPr wrap="square" rtlCol="0">
            <a:spAutoFit/>
          </a:bodyPr>
          <a:lstStyle/>
          <a:p>
            <a:pPr algn="l"/>
            <a:endParaRPr lang="en-IN" dirty="0">
              <a:solidFill>
                <a:schemeClr val="bg1"/>
              </a:solidFill>
            </a:endParaRPr>
          </a:p>
          <a:p>
            <a:pPr marL="342900" indent="-342900">
              <a:buFont typeface="Wingdings" panose="05000000000000000000" pitchFamily="2" charset="2"/>
              <a:buChar char="Ø"/>
            </a:pPr>
            <a:r>
              <a:rPr lang="en-IN" sz="2400" dirty="0"/>
              <a:t>Mean squared logarithmic error (MSLE)can be intrepreted .</a:t>
            </a:r>
          </a:p>
          <a:p>
            <a:pPr marL="285750" indent="-285750">
              <a:buFont typeface="Arial" panose="020B0604020202020204" pitchFamily="34" charset="0"/>
              <a:buChar char="•"/>
            </a:pPr>
            <a:endParaRPr lang="en-IN" sz="2400" dirty="0"/>
          </a:p>
          <a:p>
            <a:pPr marL="342900" indent="-342900">
              <a:buFont typeface="Wingdings" panose="05000000000000000000" pitchFamily="2" charset="2"/>
              <a:buChar char="Ø"/>
            </a:pPr>
            <a:r>
              <a:rPr lang="en-IN" sz="2400" dirty="0"/>
              <a:t>Measured of the ratio between the true and predicted values .</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Mean squared logarithmic error is, as the name suggests , a</a:t>
            </a:r>
          </a:p>
          <a:p>
            <a:r>
              <a:rPr lang="en-IN" sz="2400" dirty="0"/>
              <a:t>    variation of the mean squared error.  </a:t>
            </a:r>
          </a:p>
        </p:txBody>
      </p:sp>
      <p:sp>
        <p:nvSpPr>
          <p:cNvPr id="2" name="TextBox 1">
            <a:extLst>
              <a:ext uri="{FF2B5EF4-FFF2-40B4-BE49-F238E27FC236}">
                <a16:creationId xmlns:a16="http://schemas.microsoft.com/office/drawing/2014/main" id="{BE2DDD6A-CD80-22F9-1EEB-5F5D6F8317BB}"/>
              </a:ext>
            </a:extLst>
          </p:cNvPr>
          <p:cNvSpPr txBox="1"/>
          <p:nvPr/>
        </p:nvSpPr>
        <p:spPr>
          <a:xfrm>
            <a:off x="1016114" y="1080666"/>
            <a:ext cx="7621457" cy="923330"/>
          </a:xfrm>
          <a:prstGeom prst="rect">
            <a:avLst/>
          </a:prstGeom>
          <a:noFill/>
        </p:spPr>
        <p:txBody>
          <a:bodyPr wrap="square" rtlCol="0">
            <a:spAutoFit/>
          </a:bodyPr>
          <a:lstStyle/>
          <a:p>
            <a:pPr algn="l"/>
            <a:r>
              <a:rPr lang="en-IN" sz="3600" dirty="0">
                <a:solidFill>
                  <a:srgbClr val="FF0000"/>
                </a:solidFill>
                <a:latin typeface="Algerian" panose="04020705040A02060702" pitchFamily="82" charset="0"/>
              </a:rPr>
              <a:t>Mean squared log error:</a:t>
            </a:r>
          </a:p>
          <a:p>
            <a:pPr algn="l"/>
            <a:endParaRPr lang="en-IN" dirty="0">
              <a:solidFill>
                <a:schemeClr val="bg1"/>
              </a:solidFill>
            </a:endParaRPr>
          </a:p>
        </p:txBody>
      </p:sp>
    </p:spTree>
    <p:extLst>
      <p:ext uri="{BB962C8B-B14F-4D97-AF65-F5344CB8AC3E}">
        <p14:creationId xmlns:p14="http://schemas.microsoft.com/office/powerpoint/2010/main" val="1915979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033C5-6AEC-020E-8DBC-17A1DCFF1D13}"/>
              </a:ext>
            </a:extLst>
          </p:cNvPr>
          <p:cNvSpPr txBox="1"/>
          <p:nvPr/>
        </p:nvSpPr>
        <p:spPr>
          <a:xfrm>
            <a:off x="917966" y="682611"/>
            <a:ext cx="10676238" cy="7632859"/>
          </a:xfrm>
          <a:prstGeom prst="rect">
            <a:avLst/>
          </a:prstGeom>
          <a:noFill/>
        </p:spPr>
        <p:txBody>
          <a:bodyPr wrap="square" rtlCol="0">
            <a:spAutoFit/>
          </a:bodyPr>
          <a:lstStyle/>
          <a:p>
            <a:pPr algn="l"/>
            <a:r>
              <a:rPr lang="en-IN" sz="3600" dirty="0">
                <a:solidFill>
                  <a:srgbClr val="FF0000"/>
                </a:solidFill>
                <a:latin typeface="Algerian" panose="04020705040A02060702" pitchFamily="82" charset="0"/>
              </a:rPr>
              <a:t>Mean Squared </a:t>
            </a:r>
            <a:r>
              <a:rPr lang="en-IN" sz="4000" dirty="0">
                <a:solidFill>
                  <a:srgbClr val="FF0000"/>
                </a:solidFill>
                <a:latin typeface="Algerian" panose="04020705040A02060702" pitchFamily="82" charset="0"/>
              </a:rPr>
              <a:t>Error:</a:t>
            </a:r>
          </a:p>
          <a:p>
            <a:pPr algn="l"/>
            <a:r>
              <a:rPr lang="en-IN" dirty="0"/>
              <a:t>               </a:t>
            </a:r>
            <a:endParaRPr lang="en-IN" sz="2400" dirty="0"/>
          </a:p>
          <a:p>
            <a:pPr algn="l">
              <a:lnSpc>
                <a:spcPct val="150000"/>
              </a:lnSpc>
            </a:pPr>
            <a:r>
              <a:rPr lang="en-IN" sz="2400" dirty="0"/>
              <a:t> The MSE error tells you how close a regression line is a set of points .It does  this by   taking the distances from the points to the regression line (these distances are the “errors”) and squaring them .</a:t>
            </a:r>
          </a:p>
          <a:p>
            <a:pPr algn="l">
              <a:lnSpc>
                <a:spcPct val="150000"/>
              </a:lnSpc>
            </a:pPr>
            <a:endParaRPr lang="en-IN" sz="2400" dirty="0"/>
          </a:p>
          <a:p>
            <a:pPr algn="l">
              <a:lnSpc>
                <a:spcPct val="150000"/>
              </a:lnSpc>
            </a:pPr>
            <a:r>
              <a:rPr lang="en-IN" sz="2400" dirty="0"/>
              <a:t> The squaring is necessary to remove any negative signs.</a:t>
            </a:r>
          </a:p>
          <a:p>
            <a:pPr algn="l">
              <a:lnSpc>
                <a:spcPct val="150000"/>
              </a:lnSpc>
            </a:pPr>
            <a:r>
              <a:rPr lang="en-IN" sz="2400" dirty="0"/>
              <a:t>       </a:t>
            </a:r>
          </a:p>
          <a:p>
            <a:pPr>
              <a:lnSpc>
                <a:spcPct val="150000"/>
              </a:lnSpc>
            </a:pPr>
            <a:r>
              <a:rPr lang="en-IN" sz="2400" dirty="0"/>
              <a:t>         </a:t>
            </a:r>
            <a:r>
              <a:rPr lang="en-US" sz="2400" dirty="0">
                <a:latin typeface="Cooper Black" panose="0208090404030B020404" pitchFamily="18" charset="0"/>
              </a:rPr>
              <a:t>mse = mean_squared_error(y_test,y_predict)</a:t>
            </a:r>
          </a:p>
          <a:p>
            <a:pPr>
              <a:lnSpc>
                <a:spcPct val="150000"/>
              </a:lnSpc>
            </a:pPr>
            <a:r>
              <a:rPr lang="en-US" sz="2400" dirty="0">
                <a:latin typeface="Courier New" panose="02070309020205020404" pitchFamily="49" charset="0"/>
              </a:rPr>
              <a:t>   </a:t>
            </a:r>
          </a:p>
          <a:p>
            <a:pPr>
              <a:lnSpc>
                <a:spcPct val="150000"/>
              </a:lnSpc>
            </a:pPr>
            <a:endParaRPr lang="en-US" sz="2400" dirty="0">
              <a:latin typeface="Courier New" panose="02070309020205020404" pitchFamily="49" charset="0"/>
            </a:endParaRPr>
          </a:p>
          <a:p>
            <a:pPr defTabSz="914400" eaLnBrk="0" fontAlgn="base" hangingPunct="0">
              <a:lnSpc>
                <a:spcPct val="150000"/>
              </a:lnSpc>
              <a:spcBef>
                <a:spcPct val="0"/>
              </a:spcBef>
              <a:spcAft>
                <a:spcPct val="0"/>
              </a:spcAft>
            </a:pPr>
            <a:r>
              <a:rPr lang="en-US" sz="2400" dirty="0">
                <a:latin typeface="Courier New" panose="02070309020205020404" pitchFamily="49" charset="0"/>
              </a:rPr>
              <a:t> </a:t>
            </a:r>
            <a:endParaRPr lang="en-US" dirty="0">
              <a:solidFill>
                <a:schemeClr val="bg1"/>
              </a:solidFill>
              <a:latin typeface="Courier New" panose="02070309020205020404" pitchFamily="49" charset="0"/>
            </a:endParaRPr>
          </a:p>
          <a:p>
            <a:endParaRPr lang="en-US" dirty="0">
              <a:solidFill>
                <a:schemeClr val="bg1"/>
              </a:solidFill>
              <a:latin typeface="Courier New" panose="02070309020205020404" pitchFamily="49" charset="0"/>
            </a:endParaRPr>
          </a:p>
          <a:p>
            <a:r>
              <a:rPr lang="en-US" dirty="0">
                <a:solidFill>
                  <a:schemeClr val="bg1"/>
                </a:solidFill>
                <a:latin typeface="Courier New" panose="02070309020205020404" pitchFamily="49" charset="0"/>
              </a:rPr>
              <a:t>    </a:t>
            </a:r>
          </a:p>
          <a:p>
            <a:r>
              <a:rPr lang="en-US" dirty="0">
                <a:solidFill>
                  <a:schemeClr val="bg1"/>
                </a:solidFill>
                <a:latin typeface="Courier New" panose="02070309020205020404" pitchFamily="49" charset="0"/>
              </a:rPr>
              <a:t>       </a:t>
            </a:r>
          </a:p>
          <a:p>
            <a:pPr algn="l"/>
            <a:endParaRPr lang="en-IN" dirty="0">
              <a:solidFill>
                <a:schemeClr val="bg1"/>
              </a:solidFill>
            </a:endParaRPr>
          </a:p>
        </p:txBody>
      </p:sp>
      <p:sp>
        <p:nvSpPr>
          <p:cNvPr id="21" name="AutoShape 19" descr="   \begin{equation*}   \hat{Y}_i = \hat{\beta}_0 + \hat{\beta}_1 X_i + \hat{\epsilon}_i   \end{equation*} ">
            <a:extLst>
              <a:ext uri="{FF2B5EF4-FFF2-40B4-BE49-F238E27FC236}">
                <a16:creationId xmlns:a16="http://schemas.microsoft.com/office/drawing/2014/main" id="{7170F276-D906-DF73-11D5-CDC367F82BD5}"/>
              </a:ext>
            </a:extLst>
          </p:cNvPr>
          <p:cNvSpPr>
            <a:spLocks noChangeAspect="1" noChangeArrowheads="1"/>
          </p:cNvSpPr>
          <p:nvPr/>
        </p:nvSpPr>
        <p:spPr bwMode="auto">
          <a:xfrm>
            <a:off x="293688" y="-1189038"/>
            <a:ext cx="2133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AutoShape 20" descr=" \begin{equation*} \hat{Y}_i \end{equation*}  ">
            <a:extLst>
              <a:ext uri="{FF2B5EF4-FFF2-40B4-BE49-F238E27FC236}">
                <a16:creationId xmlns:a16="http://schemas.microsoft.com/office/drawing/2014/main" id="{C1901273-D982-EAF1-A747-28FC3BB018BF}"/>
              </a:ext>
            </a:extLst>
          </p:cNvPr>
          <p:cNvSpPr>
            <a:spLocks noChangeAspect="1" noChangeArrowheads="1"/>
          </p:cNvSpPr>
          <p:nvPr/>
        </p:nvSpPr>
        <p:spPr bwMode="auto">
          <a:xfrm>
            <a:off x="-1230312" y="-715963"/>
            <a:ext cx="209550" cy="285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3" name="AutoShape 21" descr="\hat{Y}_i">
            <a:extLst>
              <a:ext uri="{FF2B5EF4-FFF2-40B4-BE49-F238E27FC236}">
                <a16:creationId xmlns:a16="http://schemas.microsoft.com/office/drawing/2014/main" id="{8FA93F7E-0A0A-58BC-E67F-5A0338FE4E7E}"/>
              </a:ext>
            </a:extLst>
          </p:cNvPr>
          <p:cNvSpPr>
            <a:spLocks noChangeAspect="1" noChangeArrowheads="1"/>
          </p:cNvSpPr>
          <p:nvPr/>
        </p:nvSpPr>
        <p:spPr bwMode="auto">
          <a:xfrm>
            <a:off x="2401888" y="-441325"/>
            <a:ext cx="209550" cy="285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AutoShape 22" descr="  \begin{equation*}  Y_i - \hat{Y}_i  \end{equation*} ">
            <a:extLst>
              <a:ext uri="{FF2B5EF4-FFF2-40B4-BE49-F238E27FC236}">
                <a16:creationId xmlns:a16="http://schemas.microsoft.com/office/drawing/2014/main" id="{3CD12994-C7C2-9FAD-388D-870383A169B8}"/>
              </a:ext>
            </a:extLst>
          </p:cNvPr>
          <p:cNvSpPr>
            <a:spLocks noChangeAspect="1" noChangeArrowheads="1"/>
          </p:cNvSpPr>
          <p:nvPr/>
        </p:nvSpPr>
        <p:spPr bwMode="auto">
          <a:xfrm>
            <a:off x="-1230312" y="-168275"/>
            <a:ext cx="733425" cy="285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334375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  \begin{equation*}  \sum_{i=1}^{N}(Y_i - \hat{Y}_i)^2  \end{equation*} ">
            <a:extLst>
              <a:ext uri="{FF2B5EF4-FFF2-40B4-BE49-F238E27FC236}">
                <a16:creationId xmlns:a16="http://schemas.microsoft.com/office/drawing/2014/main" id="{68DAC0AA-4D89-A500-7E7A-92588F8AF276}"/>
              </a:ext>
            </a:extLst>
          </p:cNvPr>
          <p:cNvSpPr>
            <a:spLocks noChangeAspect="1" noChangeArrowheads="1"/>
          </p:cNvSpPr>
          <p:nvPr/>
        </p:nvSpPr>
        <p:spPr bwMode="auto">
          <a:xfrm>
            <a:off x="-1674018" y="-184149"/>
            <a:ext cx="1390650" cy="76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3" descr="  \begin{equation*}  MSE = \frac{1}{N}\sum_{i=1}^{N}(Y_i - \hat{Y}_i)^2  \end{equation*} ">
            <a:extLst>
              <a:ext uri="{FF2B5EF4-FFF2-40B4-BE49-F238E27FC236}">
                <a16:creationId xmlns:a16="http://schemas.microsoft.com/office/drawing/2014/main" id="{B8467B86-49EE-3AE5-6B92-4A16A8558416}"/>
              </a:ext>
            </a:extLst>
          </p:cNvPr>
          <p:cNvSpPr>
            <a:spLocks noChangeAspect="1" noChangeArrowheads="1"/>
          </p:cNvSpPr>
          <p:nvPr/>
        </p:nvSpPr>
        <p:spPr bwMode="auto">
          <a:xfrm>
            <a:off x="185739" y="-471012"/>
            <a:ext cx="2695575" cy="76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9" descr="  \begin{equation*}  {(Y_i - \hat{Y}_i)}^2  \end{equation*} ">
            <a:extLst>
              <a:ext uri="{FF2B5EF4-FFF2-40B4-BE49-F238E27FC236}">
                <a16:creationId xmlns:a16="http://schemas.microsoft.com/office/drawing/2014/main" id="{C654F76E-7616-F0ED-303D-33B2B3A4D30F}"/>
              </a:ext>
            </a:extLst>
          </p:cNvPr>
          <p:cNvSpPr>
            <a:spLocks noChangeAspect="1" noChangeArrowheads="1"/>
          </p:cNvSpPr>
          <p:nvPr/>
        </p:nvSpPr>
        <p:spPr bwMode="auto">
          <a:xfrm>
            <a:off x="5581650" y="3248025"/>
            <a:ext cx="1028700" cy="361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TextBox 15">
            <a:extLst>
              <a:ext uri="{FF2B5EF4-FFF2-40B4-BE49-F238E27FC236}">
                <a16:creationId xmlns:a16="http://schemas.microsoft.com/office/drawing/2014/main" id="{27A810EE-C94A-4965-1012-80245925CD42}"/>
              </a:ext>
            </a:extLst>
          </p:cNvPr>
          <p:cNvSpPr txBox="1"/>
          <p:nvPr/>
        </p:nvSpPr>
        <p:spPr>
          <a:xfrm>
            <a:off x="783888" y="454860"/>
            <a:ext cx="10330248" cy="1538883"/>
          </a:xfrm>
          <a:prstGeom prst="rect">
            <a:avLst/>
          </a:prstGeom>
          <a:noFill/>
        </p:spPr>
        <p:txBody>
          <a:bodyPr wrap="square" rtlCol="0">
            <a:spAutoFit/>
          </a:bodyPr>
          <a:lstStyle/>
          <a:p>
            <a:pPr algn="l"/>
            <a:r>
              <a:rPr lang="en-IN" sz="3600" dirty="0">
                <a:solidFill>
                  <a:srgbClr val="FF0000"/>
                </a:solidFill>
                <a:latin typeface="Algerian" panose="04020705040A02060702" pitchFamily="82" charset="0"/>
              </a:rPr>
              <a:t>Mean Absolute Error: </a:t>
            </a:r>
          </a:p>
          <a:p>
            <a:pPr algn="l"/>
            <a:endParaRPr lang="en-IN" dirty="0"/>
          </a:p>
          <a:p>
            <a:pPr algn="l"/>
            <a:endParaRPr lang="en-US" sz="2000" dirty="0"/>
          </a:p>
          <a:p>
            <a:pPr algn="l"/>
            <a:r>
              <a:rPr lang="en-US" sz="2000" dirty="0"/>
              <a:t>Mean absolute error (MAE) is </a:t>
            </a:r>
            <a:r>
              <a:rPr lang="en-US" sz="2000" b="1" dirty="0"/>
              <a:t>a loss function used for regression</a:t>
            </a:r>
            <a:r>
              <a:rPr lang="en-US" sz="2000" dirty="0"/>
              <a:t>. </a:t>
            </a:r>
            <a:endParaRPr lang="en-IN" sz="2000" dirty="0"/>
          </a:p>
        </p:txBody>
      </p:sp>
      <p:sp>
        <p:nvSpPr>
          <p:cNvPr id="17" name="TextBox 16">
            <a:extLst>
              <a:ext uri="{FF2B5EF4-FFF2-40B4-BE49-F238E27FC236}">
                <a16:creationId xmlns:a16="http://schemas.microsoft.com/office/drawing/2014/main" id="{B2A4D412-F64F-CF3D-B78B-EA2B31F7C576}"/>
              </a:ext>
            </a:extLst>
          </p:cNvPr>
          <p:cNvSpPr txBox="1"/>
          <p:nvPr/>
        </p:nvSpPr>
        <p:spPr>
          <a:xfrm>
            <a:off x="2556806" y="2615106"/>
            <a:ext cx="6222207" cy="369332"/>
          </a:xfrm>
          <a:prstGeom prst="rect">
            <a:avLst/>
          </a:prstGeom>
          <a:noFill/>
        </p:spPr>
        <p:txBody>
          <a:bodyPr wrap="square" rtlCol="0">
            <a:spAutoFit/>
          </a:bodyPr>
          <a:lstStyle/>
          <a:p>
            <a:r>
              <a:rPr lang="es-ES" dirty="0">
                <a:latin typeface="Cooper Black" panose="0208090404030B020404" pitchFamily="18" charset="0"/>
              </a:rPr>
              <a:t>mae= mean_absolute_error(y_test,y_predict)</a:t>
            </a:r>
          </a:p>
        </p:txBody>
      </p:sp>
      <p:sp>
        <p:nvSpPr>
          <p:cNvPr id="19" name="Rectangle 10">
            <a:extLst>
              <a:ext uri="{FF2B5EF4-FFF2-40B4-BE49-F238E27FC236}">
                <a16:creationId xmlns:a16="http://schemas.microsoft.com/office/drawing/2014/main" id="{7D37FBC7-3F15-68BE-773F-239877850757}"/>
              </a:ext>
            </a:extLst>
          </p:cNvPr>
          <p:cNvSpPr>
            <a:spLocks noChangeArrowheads="1"/>
          </p:cNvSpPr>
          <p:nvPr/>
        </p:nvSpPr>
        <p:spPr bwMode="auto">
          <a:xfrm>
            <a:off x="-1524000" y="9010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endParaRPr lang="en-US" altLang="en-US" dirty="0">
              <a:latin typeface="Arial" panose="020B0604020202020204" pitchFamily="34" charset="0"/>
            </a:endParaRPr>
          </a:p>
        </p:txBody>
      </p:sp>
      <p:sp>
        <p:nvSpPr>
          <p:cNvPr id="22" name="Rectangle 11">
            <a:extLst>
              <a:ext uri="{FF2B5EF4-FFF2-40B4-BE49-F238E27FC236}">
                <a16:creationId xmlns:a16="http://schemas.microsoft.com/office/drawing/2014/main" id="{45AFEB37-8F21-F698-A3A9-ED8E7F446B92}"/>
              </a:ext>
            </a:extLst>
          </p:cNvPr>
          <p:cNvSpPr>
            <a:spLocks noChangeArrowheads="1"/>
          </p:cNvSpPr>
          <p:nvPr/>
        </p:nvSpPr>
        <p:spPr bwMode="auto">
          <a:xfrm>
            <a:off x="-57150" y="9010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endParaRPr lang="en-US" altLang="en-US" dirty="0">
              <a:latin typeface="Arial" panose="020B0604020202020204" pitchFamily="34" charset="0"/>
            </a:endParaRPr>
          </a:p>
        </p:txBody>
      </p:sp>
      <p:sp>
        <p:nvSpPr>
          <p:cNvPr id="24" name="TextBox 23">
            <a:extLst>
              <a:ext uri="{FF2B5EF4-FFF2-40B4-BE49-F238E27FC236}">
                <a16:creationId xmlns:a16="http://schemas.microsoft.com/office/drawing/2014/main" id="{1A51DBDB-182C-3D65-C8B5-112EFCF441D9}"/>
              </a:ext>
            </a:extLst>
          </p:cNvPr>
          <p:cNvSpPr txBox="1"/>
          <p:nvPr/>
        </p:nvSpPr>
        <p:spPr>
          <a:xfrm>
            <a:off x="783888" y="3248025"/>
            <a:ext cx="4674394" cy="461665"/>
          </a:xfrm>
          <a:prstGeom prst="rect">
            <a:avLst/>
          </a:prstGeom>
          <a:noFill/>
        </p:spPr>
        <p:txBody>
          <a:bodyPr wrap="square" rtlCol="0">
            <a:spAutoFit/>
          </a:bodyPr>
          <a:lstStyle/>
          <a:p>
            <a:pPr algn="l"/>
            <a:r>
              <a:rPr lang="en-IN" sz="2400" u="sng" dirty="0">
                <a:latin typeface="Bahnschrift Light" panose="020B0502040204020203" pitchFamily="34" charset="0"/>
              </a:rPr>
              <a:t>Formula</a:t>
            </a:r>
            <a:r>
              <a:rPr lang="en-IN" sz="2400" dirty="0">
                <a:latin typeface="Bahnschrift Light" panose="020B0502040204020203" pitchFamily="34" charset="0"/>
              </a:rPr>
              <a:t>:</a:t>
            </a:r>
          </a:p>
        </p:txBody>
      </p:sp>
      <p:sp>
        <p:nvSpPr>
          <p:cNvPr id="25" name="TextBox 24">
            <a:extLst>
              <a:ext uri="{FF2B5EF4-FFF2-40B4-BE49-F238E27FC236}">
                <a16:creationId xmlns:a16="http://schemas.microsoft.com/office/drawing/2014/main" id="{635B640F-F15C-DD6A-5C43-40F679341595}"/>
              </a:ext>
            </a:extLst>
          </p:cNvPr>
          <p:cNvSpPr txBox="1"/>
          <p:nvPr/>
        </p:nvSpPr>
        <p:spPr>
          <a:xfrm flipH="1">
            <a:off x="1533526" y="3873562"/>
            <a:ext cx="7207389" cy="2215991"/>
          </a:xfrm>
          <a:prstGeom prst="rect">
            <a:avLst/>
          </a:prstGeom>
          <a:noFill/>
        </p:spPr>
        <p:txBody>
          <a:bodyPr wrap="square" rtlCol="0">
            <a:spAutoFit/>
          </a:bodyPr>
          <a:lstStyle/>
          <a:p>
            <a:pPr algn="l" fontAlgn="base"/>
            <a:r>
              <a:rPr lang="en-US" i="1" dirty="0">
                <a:latin typeface="urw-din"/>
              </a:rPr>
              <a:t>                        </a:t>
            </a:r>
            <a:r>
              <a:rPr lang="en-US" b="1" i="1" dirty="0">
                <a:solidFill>
                  <a:srgbClr val="C00000"/>
                </a:solidFill>
                <a:latin typeface="urw-din"/>
              </a:rPr>
              <a:t>Mean Absolute Error = (1/n) * ∑|</a:t>
            </a:r>
            <a:r>
              <a:rPr lang="en-US" b="1" i="1" dirty="0" err="1">
                <a:solidFill>
                  <a:srgbClr val="C00000"/>
                </a:solidFill>
                <a:latin typeface="urw-din"/>
              </a:rPr>
              <a:t>y</a:t>
            </a:r>
            <a:r>
              <a:rPr lang="en-US" b="1" i="1" baseline="-25000" dirty="0" err="1">
                <a:solidFill>
                  <a:srgbClr val="C00000"/>
                </a:solidFill>
                <a:latin typeface="urw-din"/>
              </a:rPr>
              <a:t>i</a:t>
            </a:r>
            <a:r>
              <a:rPr lang="en-US" b="1" i="1" dirty="0">
                <a:solidFill>
                  <a:srgbClr val="C00000"/>
                </a:solidFill>
                <a:latin typeface="urw-din"/>
              </a:rPr>
              <a:t> – x</a:t>
            </a:r>
            <a:r>
              <a:rPr lang="en-US" b="1" i="1" baseline="-25000" dirty="0">
                <a:solidFill>
                  <a:srgbClr val="C00000"/>
                </a:solidFill>
                <a:latin typeface="urw-din"/>
              </a:rPr>
              <a:t>i</a:t>
            </a:r>
            <a:r>
              <a:rPr lang="en-US" b="1" i="1" dirty="0">
                <a:solidFill>
                  <a:srgbClr val="C00000"/>
                </a:solidFill>
                <a:latin typeface="urw-din"/>
              </a:rPr>
              <a:t>|</a:t>
            </a:r>
          </a:p>
          <a:p>
            <a:pPr algn="l" fontAlgn="base"/>
            <a:r>
              <a:rPr lang="en-US" sz="2400" i="1" dirty="0">
                <a:latin typeface="urw-din"/>
              </a:rPr>
              <a:t>where</a:t>
            </a:r>
            <a:r>
              <a:rPr lang="en-US" i="1" dirty="0">
                <a:latin typeface="urw-din"/>
              </a:rPr>
              <a:t>,</a:t>
            </a:r>
          </a:p>
          <a:p>
            <a:pPr lvl="1" fontAlgn="base">
              <a:buFont typeface="Arial" panose="020B0604020202020204" pitchFamily="34" charset="0"/>
              <a:buChar char="•"/>
            </a:pPr>
            <a:r>
              <a:rPr lang="en-US" sz="2400" i="1" dirty="0">
                <a:latin typeface="urw-din"/>
              </a:rPr>
              <a:t> Σ  = Greek symbol for summation</a:t>
            </a:r>
          </a:p>
          <a:p>
            <a:pPr lvl="1" fontAlgn="base">
              <a:buFont typeface="Arial" panose="020B0604020202020204" pitchFamily="34" charset="0"/>
              <a:buChar char="•"/>
            </a:pPr>
            <a:r>
              <a:rPr lang="en-US" sz="2400" i="1" dirty="0">
                <a:latin typeface="urw-din"/>
              </a:rPr>
              <a:t> Y</a:t>
            </a:r>
            <a:r>
              <a:rPr lang="en-US" sz="2400" i="1" baseline="-25000" dirty="0">
                <a:latin typeface="urw-din"/>
              </a:rPr>
              <a:t>i  </a:t>
            </a:r>
            <a:r>
              <a:rPr lang="en-US" sz="2400" i="1" dirty="0">
                <a:latin typeface="urw-din"/>
              </a:rPr>
              <a:t>= Actual value for the </a:t>
            </a:r>
            <a:r>
              <a:rPr lang="en-US" sz="2400" i="1" dirty="0" err="1">
                <a:latin typeface="urw-din"/>
              </a:rPr>
              <a:t>ith</a:t>
            </a:r>
            <a:r>
              <a:rPr lang="en-US" sz="2400" i="1" dirty="0">
                <a:latin typeface="urw-din"/>
              </a:rPr>
              <a:t> observation</a:t>
            </a:r>
          </a:p>
          <a:p>
            <a:pPr lvl="1" fontAlgn="base">
              <a:buFont typeface="Arial" panose="020B0604020202020204" pitchFamily="34" charset="0"/>
              <a:buChar char="•"/>
            </a:pPr>
            <a:r>
              <a:rPr lang="en-US" sz="2400" i="1" dirty="0">
                <a:latin typeface="urw-din"/>
              </a:rPr>
              <a:t> X</a:t>
            </a:r>
            <a:r>
              <a:rPr lang="en-US" sz="2400" i="1" baseline="-25000" dirty="0">
                <a:latin typeface="urw-din"/>
              </a:rPr>
              <a:t>i  </a:t>
            </a:r>
            <a:r>
              <a:rPr lang="en-US" sz="2400" i="1" dirty="0">
                <a:latin typeface="urw-din"/>
              </a:rPr>
              <a:t>= Calculated value for the </a:t>
            </a:r>
            <a:r>
              <a:rPr lang="en-US" sz="2400" i="1" dirty="0" err="1">
                <a:latin typeface="urw-din"/>
              </a:rPr>
              <a:t>ith</a:t>
            </a:r>
            <a:r>
              <a:rPr lang="en-US" sz="2400" i="1" dirty="0">
                <a:latin typeface="urw-din"/>
              </a:rPr>
              <a:t> observation</a:t>
            </a:r>
          </a:p>
          <a:p>
            <a:pPr lvl="1" fontAlgn="base">
              <a:buFont typeface="Arial" panose="020B0604020202020204" pitchFamily="34" charset="0"/>
              <a:buChar char="•"/>
            </a:pPr>
            <a:r>
              <a:rPr lang="en-US" sz="2400" i="1" dirty="0">
                <a:latin typeface="urw-din"/>
              </a:rPr>
              <a:t> N  = Total number of observations</a:t>
            </a:r>
          </a:p>
        </p:txBody>
      </p:sp>
    </p:spTree>
    <p:extLst>
      <p:ext uri="{BB962C8B-B14F-4D97-AF65-F5344CB8AC3E}">
        <p14:creationId xmlns:p14="http://schemas.microsoft.com/office/powerpoint/2010/main" val="1558263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1C53A5-59D8-2EAC-263D-682AB980F025}"/>
              </a:ext>
            </a:extLst>
          </p:cNvPr>
          <p:cNvSpPr txBox="1"/>
          <p:nvPr/>
        </p:nvSpPr>
        <p:spPr>
          <a:xfrm>
            <a:off x="860133" y="528196"/>
            <a:ext cx="10330248" cy="6801862"/>
          </a:xfrm>
          <a:prstGeom prst="rect">
            <a:avLst/>
          </a:prstGeom>
          <a:noFill/>
        </p:spPr>
        <p:txBody>
          <a:bodyPr wrap="square" rtlCol="0">
            <a:spAutoFit/>
          </a:bodyPr>
          <a:lstStyle/>
          <a:p>
            <a:pPr algn="l" fontAlgn="base"/>
            <a:r>
              <a:rPr lang="en-US" sz="2400" b="1" u="sng" dirty="0">
                <a:latin typeface="urw-din"/>
              </a:rPr>
              <a:t>Method</a:t>
            </a:r>
            <a:r>
              <a:rPr lang="en-US" sz="2400" b="1" dirty="0">
                <a:latin typeface="urw-din"/>
              </a:rPr>
              <a:t> 1: Using Actual Formulae</a:t>
            </a:r>
          </a:p>
          <a:p>
            <a:pPr algn="l" fontAlgn="base"/>
            <a:endParaRPr lang="en-US" b="1" dirty="0">
              <a:latin typeface="urw-din"/>
            </a:endParaRPr>
          </a:p>
          <a:p>
            <a:pPr algn="l" fontAlgn="base"/>
            <a:r>
              <a:rPr lang="en-US" sz="2000" dirty="0">
                <a:latin typeface="urw-din"/>
              </a:rPr>
              <a:t> Mean Absolute Error (MAE) is calculated by taking the summation of the absolute  difference between the actual and calculated values of each observation over the  entire array and then dividing the sum obtained by the number of observations in the array.</a:t>
            </a:r>
          </a:p>
          <a:p>
            <a:pPr algn="l" fontAlgn="base"/>
            <a:endParaRPr lang="en-US" sz="2000" b="1" dirty="0">
              <a:latin typeface="urw-din"/>
            </a:endParaRPr>
          </a:p>
          <a:p>
            <a:pPr fontAlgn="base"/>
            <a:r>
              <a:rPr lang="en-US" sz="2400" b="1" u="sng" dirty="0">
                <a:latin typeface="urw-din"/>
              </a:rPr>
              <a:t>Method</a:t>
            </a:r>
            <a:r>
              <a:rPr lang="en-US" sz="2400" b="1" dirty="0">
                <a:latin typeface="urw-din"/>
              </a:rPr>
              <a:t> 2: Using sklearn</a:t>
            </a:r>
          </a:p>
          <a:p>
            <a:pPr fontAlgn="base"/>
            <a:endParaRPr lang="en-US" sz="2400" b="1" dirty="0">
              <a:latin typeface="urw-din"/>
            </a:endParaRPr>
          </a:p>
          <a:p>
            <a:pPr algn="l" fontAlgn="base"/>
            <a:r>
              <a:rPr lang="en-US" sz="2000" dirty="0">
                <a:latin typeface="urw-din"/>
              </a:rPr>
              <a:t>sklearn.metrics module of python contains functions for calculating errors for different purposes. It provides a method named mean_absolute_error() to calculate the mean absolute error of the given arrays. </a:t>
            </a:r>
          </a:p>
          <a:p>
            <a:pPr algn="l" fontAlgn="base"/>
            <a:r>
              <a:rPr lang="en-US" sz="2000" dirty="0">
                <a:latin typeface="urw-din"/>
              </a:rPr>
              <a:t>     </a:t>
            </a:r>
          </a:p>
          <a:p>
            <a:pPr algn="l" fontAlgn="base"/>
            <a:r>
              <a:rPr lang="en-US" sz="2800" dirty="0">
                <a:latin typeface="urw-din"/>
              </a:rPr>
              <a:t>Syntax:</a:t>
            </a:r>
          </a:p>
          <a:p>
            <a:pPr algn="l" fontAlgn="base"/>
            <a:r>
              <a:rPr lang="en-US" sz="2000" dirty="0">
                <a:latin typeface="urw-din"/>
              </a:rPr>
              <a:t>           </a:t>
            </a:r>
          </a:p>
          <a:p>
            <a:pPr algn="l" fontAlgn="base"/>
            <a:r>
              <a:rPr lang="en-US" sz="2000" dirty="0">
                <a:solidFill>
                  <a:schemeClr val="bg1"/>
                </a:solidFill>
                <a:latin typeface="Segoe UI Variable Text Semibold" pitchFamily="2" charset="0"/>
              </a:rPr>
              <a:t>                                   </a:t>
            </a:r>
            <a:r>
              <a:rPr lang="en-US" sz="2000" dirty="0">
                <a:latin typeface="Segoe UI Variable Text Semibold" pitchFamily="2" charset="0"/>
              </a:rPr>
              <a:t>mean_absolute_error (actual , calculated)</a:t>
            </a:r>
          </a:p>
          <a:p>
            <a:pPr algn="l" fontAlgn="base"/>
            <a:r>
              <a:rPr lang="en-US" sz="2000" dirty="0">
                <a:solidFill>
                  <a:schemeClr val="bg1"/>
                </a:solidFill>
                <a:latin typeface="Segoe UI Variable Text Semibold" pitchFamily="2" charset="0"/>
              </a:rPr>
              <a:t>    </a:t>
            </a:r>
          </a:p>
          <a:p>
            <a:pPr algn="l" fontAlgn="base"/>
            <a:r>
              <a:rPr lang="en-US" sz="2000" dirty="0">
                <a:solidFill>
                  <a:schemeClr val="bg1"/>
                </a:solidFill>
                <a:latin typeface="urw-din"/>
              </a:rPr>
              <a:t>               </a:t>
            </a:r>
          </a:p>
          <a:p>
            <a:pPr algn="l" fontAlgn="base"/>
            <a:r>
              <a:rPr lang="en-US" sz="2000" dirty="0">
                <a:solidFill>
                  <a:schemeClr val="bg1"/>
                </a:solidFill>
                <a:latin typeface="urw-din"/>
              </a:rPr>
              <a:t>     </a:t>
            </a:r>
          </a:p>
          <a:p>
            <a:pPr algn="l" fontAlgn="base"/>
            <a:endParaRPr lang="en-US" sz="2000" dirty="0">
              <a:solidFill>
                <a:schemeClr val="bg1"/>
              </a:solidFill>
              <a:latin typeface="urw-din"/>
            </a:endParaRPr>
          </a:p>
          <a:p>
            <a:pPr algn="l" fontAlgn="base"/>
            <a:r>
              <a:rPr lang="en-US" sz="2000" dirty="0">
                <a:solidFill>
                  <a:schemeClr val="bg1"/>
                </a:solidFill>
                <a:latin typeface="urw-din"/>
              </a:rPr>
              <a:t>                 </a:t>
            </a:r>
          </a:p>
          <a:p>
            <a:pPr algn="l" fontAlgn="base"/>
            <a:endParaRPr lang="en-US" dirty="0">
              <a:solidFill>
                <a:schemeClr val="bg1"/>
              </a:solidFill>
              <a:latin typeface="urw-din"/>
            </a:endParaRPr>
          </a:p>
        </p:txBody>
      </p:sp>
      <p:sp>
        <p:nvSpPr>
          <p:cNvPr id="9" name="Rectangle 4">
            <a:extLst>
              <a:ext uri="{FF2B5EF4-FFF2-40B4-BE49-F238E27FC236}">
                <a16:creationId xmlns:a16="http://schemas.microsoft.com/office/drawing/2014/main" id="{39E04C64-F0D5-9FF9-049B-43708AA33469}"/>
              </a:ext>
            </a:extLst>
          </p:cNvPr>
          <p:cNvSpPr>
            <a:spLocks noChangeArrowheads="1"/>
          </p:cNvSpPr>
          <p:nvPr/>
        </p:nvSpPr>
        <p:spPr bwMode="auto">
          <a:xfrm>
            <a:off x="-1524000" y="13182"/>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en-US" altLang="en-US" dirty="0"/>
          </a:p>
        </p:txBody>
      </p:sp>
    </p:spTree>
    <p:extLst>
      <p:ext uri="{BB962C8B-B14F-4D97-AF65-F5344CB8AC3E}">
        <p14:creationId xmlns:p14="http://schemas.microsoft.com/office/powerpoint/2010/main" val="2256247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C90DE35F-61F0-5E49-FD74-057E73B079FC}"/>
              </a:ext>
            </a:extLst>
          </p:cNvPr>
          <p:cNvSpPr>
            <a:spLocks noChangeArrowheads="1"/>
          </p:cNvSpPr>
          <p:nvPr/>
        </p:nvSpPr>
        <p:spPr bwMode="auto">
          <a:xfrm>
            <a:off x="-1524000" y="901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en-US" altLang="en-US" dirty="0"/>
          </a:p>
        </p:txBody>
      </p:sp>
      <p:sp>
        <p:nvSpPr>
          <p:cNvPr id="8" name="TextBox 7">
            <a:extLst>
              <a:ext uri="{FF2B5EF4-FFF2-40B4-BE49-F238E27FC236}">
                <a16:creationId xmlns:a16="http://schemas.microsoft.com/office/drawing/2014/main" id="{7A2691D3-06C1-ADA0-9C1E-5E5502A64508}"/>
              </a:ext>
            </a:extLst>
          </p:cNvPr>
          <p:cNvSpPr txBox="1"/>
          <p:nvPr/>
        </p:nvSpPr>
        <p:spPr>
          <a:xfrm flipH="1">
            <a:off x="865440" y="1543572"/>
            <a:ext cx="11224959" cy="5355312"/>
          </a:xfrm>
          <a:prstGeom prst="rect">
            <a:avLst/>
          </a:prstGeom>
          <a:noFill/>
        </p:spPr>
        <p:txBody>
          <a:bodyPr wrap="square" rtlCol="0">
            <a:spAutoFit/>
          </a:bodyPr>
          <a:lstStyle/>
          <a:p>
            <a:pPr marL="285750" indent="-285750" algn="l">
              <a:buFont typeface="Wingdings" panose="05000000000000000000" pitchFamily="2" charset="2"/>
              <a:buChar char="Ø"/>
            </a:pPr>
            <a:r>
              <a:rPr lang="en-US" sz="2400" dirty="0">
                <a:latin typeface="urw-din"/>
              </a:rPr>
              <a:t>Coefficient of determination also called as R</a:t>
            </a:r>
            <a:r>
              <a:rPr lang="en-US" sz="2400" baseline="30000" dirty="0">
                <a:latin typeface="urw-din"/>
              </a:rPr>
              <a:t>2</a:t>
            </a:r>
            <a:r>
              <a:rPr lang="en-US" sz="2400" dirty="0">
                <a:latin typeface="urw-din"/>
              </a:rPr>
              <a:t> score is used to evaluate the performance of a linear regression model.</a:t>
            </a:r>
          </a:p>
          <a:p>
            <a:pPr marL="342900" indent="-342900" algn="l">
              <a:buFont typeface="Wingdings" panose="05000000000000000000" pitchFamily="2" charset="2"/>
              <a:buChar char="Ø"/>
            </a:pPr>
            <a:r>
              <a:rPr lang="en-US" sz="2400" dirty="0">
                <a:latin typeface="urw-din"/>
              </a:rPr>
              <a:t>It is the amount of the variation in the output dependent attribute which is predictable from the input independent variable(s). </a:t>
            </a:r>
          </a:p>
          <a:p>
            <a:pPr marL="342900" indent="-342900" algn="l">
              <a:buFont typeface="Wingdings" panose="05000000000000000000" pitchFamily="2" charset="2"/>
              <a:buChar char="Ø"/>
            </a:pPr>
            <a:endParaRPr lang="en-US" sz="2400" b="1" dirty="0">
              <a:latin typeface="urw-din"/>
            </a:endParaRPr>
          </a:p>
          <a:p>
            <a:pPr algn="l"/>
            <a:r>
              <a:rPr lang="en-IN" sz="2400" b="1" u="sng" dirty="0">
                <a:latin typeface="urw-din"/>
              </a:rPr>
              <a:t>Mathematical</a:t>
            </a:r>
            <a:r>
              <a:rPr lang="en-IN" sz="2400" b="1" dirty="0">
                <a:latin typeface="urw-din"/>
              </a:rPr>
              <a:t> </a:t>
            </a:r>
            <a:r>
              <a:rPr lang="en-IN" sz="2400" b="1" u="sng" dirty="0">
                <a:latin typeface="urw-din"/>
              </a:rPr>
              <a:t>Formula</a:t>
            </a:r>
            <a:r>
              <a:rPr lang="en-IN" sz="2400" b="1" dirty="0">
                <a:latin typeface="urw-din"/>
              </a:rPr>
              <a:t> :</a:t>
            </a:r>
            <a:r>
              <a:rPr lang="en-US" sz="2400" dirty="0">
                <a:latin typeface="urw-din"/>
              </a:rPr>
              <a:t>	</a:t>
            </a:r>
            <a:r>
              <a:rPr lang="en-US" dirty="0">
                <a:latin typeface="urw-din"/>
              </a:rPr>
              <a:t>	</a:t>
            </a:r>
          </a:p>
          <a:p>
            <a:pPr algn="l"/>
            <a:r>
              <a:rPr lang="en-US" b="1" dirty="0">
                <a:solidFill>
                  <a:schemeClr val="bg1"/>
                </a:solidFill>
                <a:latin typeface="urw-din"/>
              </a:rPr>
              <a:t>                                        </a:t>
            </a:r>
          </a:p>
          <a:p>
            <a:pPr algn="l"/>
            <a:r>
              <a:rPr lang="en-US" sz="2400" b="1" dirty="0">
                <a:latin typeface="urw-din"/>
              </a:rPr>
              <a:t>                                           </a:t>
            </a:r>
            <a:r>
              <a:rPr lang="en-IN" sz="2400" b="1" dirty="0">
                <a:latin typeface="Consolas" panose="020B0609020204030204" pitchFamily="49" charset="0"/>
              </a:rPr>
              <a:t>R</a:t>
            </a:r>
            <a:r>
              <a:rPr lang="en-IN" sz="2400" b="1" baseline="30000" dirty="0">
                <a:latin typeface="Consolas" panose="020B0609020204030204" pitchFamily="49" charset="0"/>
              </a:rPr>
              <a:t>2</a:t>
            </a:r>
            <a:r>
              <a:rPr lang="en-IN" sz="2400" b="1" dirty="0">
                <a:latin typeface="Consolas" panose="020B0609020204030204" pitchFamily="49" charset="0"/>
              </a:rPr>
              <a:t>= 1- SS</a:t>
            </a:r>
            <a:r>
              <a:rPr lang="en-IN" sz="2400" b="1" baseline="-25000" dirty="0">
                <a:latin typeface="Consolas" panose="020B0609020204030204" pitchFamily="49" charset="0"/>
              </a:rPr>
              <a:t>res </a:t>
            </a:r>
            <a:r>
              <a:rPr lang="en-IN" sz="2400" b="1" dirty="0">
                <a:latin typeface="Consolas" panose="020B0609020204030204" pitchFamily="49" charset="0"/>
              </a:rPr>
              <a:t>/ </a:t>
            </a:r>
            <a:r>
              <a:rPr lang="en-IN" sz="2400" b="1" dirty="0" err="1">
                <a:latin typeface="Consolas" panose="020B0609020204030204" pitchFamily="49" charset="0"/>
              </a:rPr>
              <a:t>Ss</a:t>
            </a:r>
            <a:r>
              <a:rPr lang="en-IN" sz="2400" b="1" baseline="-25000" dirty="0" err="1">
                <a:latin typeface="Consolas" panose="020B0609020204030204" pitchFamily="49" charset="0"/>
              </a:rPr>
              <a:t>total</a:t>
            </a:r>
            <a:endParaRPr lang="en-IN" sz="2400" b="1" baseline="-25000" dirty="0">
              <a:latin typeface="Consolas" panose="020B0609020204030204" pitchFamily="49" charset="0"/>
            </a:endParaRPr>
          </a:p>
          <a:p>
            <a:pPr algn="l"/>
            <a:endParaRPr lang="en-IN" sz="2400" b="1" baseline="-25000" dirty="0">
              <a:latin typeface="Consolas" panose="020B0609020204030204" pitchFamily="49" charset="0"/>
            </a:endParaRPr>
          </a:p>
          <a:p>
            <a:pPr algn="l"/>
            <a:r>
              <a:rPr lang="en-IN" sz="2800" b="1" baseline="-25000" dirty="0">
                <a:latin typeface="Consolas" panose="020B0609020204030204" pitchFamily="49" charset="0"/>
              </a:rPr>
              <a:t>Where</a:t>
            </a:r>
            <a:r>
              <a:rPr lang="en-IN" sz="2400" b="1" baseline="-25000" dirty="0">
                <a:latin typeface="Consolas" panose="020B0609020204030204" pitchFamily="49" charset="0"/>
              </a:rPr>
              <a:t>,</a:t>
            </a:r>
          </a:p>
          <a:p>
            <a:pPr algn="l"/>
            <a:endParaRPr lang="en-IN" sz="2400" b="1" baseline="-25000" dirty="0">
              <a:latin typeface="Consolas" panose="020B0609020204030204" pitchFamily="49" charset="0"/>
            </a:endParaRPr>
          </a:p>
          <a:p>
            <a:pPr marL="742950" lvl="1" indent="-285750">
              <a:buFont typeface="Arial" panose="020B0604020202020204" pitchFamily="34" charset="0"/>
              <a:buChar char="•"/>
            </a:pPr>
            <a:r>
              <a:rPr lang="en-US" sz="2400" dirty="0"/>
              <a:t> </a:t>
            </a:r>
            <a:r>
              <a:rPr lang="en-US" sz="2400" dirty="0">
                <a:latin typeface="urw-din"/>
              </a:rPr>
              <a:t>SS</a:t>
            </a:r>
            <a:r>
              <a:rPr lang="en-US" sz="2400" baseline="-25000" dirty="0">
                <a:latin typeface="urw-din"/>
              </a:rPr>
              <a:t>res</a:t>
            </a:r>
            <a:r>
              <a:rPr lang="en-US" sz="2400" dirty="0">
                <a:latin typeface="urw-din"/>
              </a:rPr>
              <a:t> is the sum of squares of the residual error</a:t>
            </a:r>
          </a:p>
          <a:p>
            <a:pPr marL="742950" lvl="1" indent="-285750">
              <a:buFont typeface="Arial" panose="020B0604020202020204" pitchFamily="34" charset="0"/>
              <a:buChar char="•"/>
            </a:pPr>
            <a:r>
              <a:rPr lang="en-US" sz="2400" dirty="0">
                <a:latin typeface="urw-din"/>
              </a:rPr>
              <a:t> SS</a:t>
            </a:r>
            <a:r>
              <a:rPr lang="en-US" sz="2400" baseline="-25000" dirty="0">
                <a:latin typeface="urw-din"/>
              </a:rPr>
              <a:t>tot</a:t>
            </a:r>
            <a:r>
              <a:rPr lang="en-US" sz="2400" dirty="0">
                <a:latin typeface="urw-din"/>
              </a:rPr>
              <a:t> is the total sum of the errors.</a:t>
            </a:r>
            <a:endParaRPr lang="en-IN" sz="2400" dirty="0"/>
          </a:p>
          <a:p>
            <a:pPr algn="l"/>
            <a:endParaRPr lang="en-US" dirty="0">
              <a:latin typeface="urw-din"/>
            </a:endParaRPr>
          </a:p>
          <a:p>
            <a:pPr algn="l"/>
            <a:endParaRPr lang="en-US" sz="1400" dirty="0">
              <a:latin typeface="urw-din"/>
            </a:endParaRPr>
          </a:p>
          <a:p>
            <a:pPr algn="l"/>
            <a:endParaRPr lang="en-US" sz="1400" dirty="0">
              <a:latin typeface="urw-din"/>
            </a:endParaRPr>
          </a:p>
          <a:p>
            <a:pPr algn="l"/>
            <a:endParaRPr lang="en-US" sz="1400" dirty="0">
              <a:solidFill>
                <a:schemeClr val="bg1"/>
              </a:solidFill>
              <a:latin typeface="urw-din"/>
            </a:endParaRPr>
          </a:p>
        </p:txBody>
      </p:sp>
      <p:sp>
        <p:nvSpPr>
          <p:cNvPr id="11" name="TextBox 10">
            <a:extLst>
              <a:ext uri="{FF2B5EF4-FFF2-40B4-BE49-F238E27FC236}">
                <a16:creationId xmlns:a16="http://schemas.microsoft.com/office/drawing/2014/main" id="{ACE74AE6-C4CC-5BCA-556F-204CA0A37FAE}"/>
              </a:ext>
            </a:extLst>
          </p:cNvPr>
          <p:cNvSpPr txBox="1"/>
          <p:nvPr/>
        </p:nvSpPr>
        <p:spPr>
          <a:xfrm>
            <a:off x="865442" y="590587"/>
            <a:ext cx="3648267" cy="707886"/>
          </a:xfrm>
          <a:prstGeom prst="rect">
            <a:avLst/>
          </a:prstGeom>
          <a:noFill/>
        </p:spPr>
        <p:txBody>
          <a:bodyPr wrap="square" rtlCol="0">
            <a:spAutoFit/>
          </a:bodyPr>
          <a:lstStyle/>
          <a:p>
            <a:pPr algn="l"/>
            <a:r>
              <a:rPr lang="en-IN" sz="4000" dirty="0">
                <a:solidFill>
                  <a:srgbClr val="FF0000"/>
                </a:solidFill>
                <a:latin typeface="Algerian" panose="04020705040A02060702" pitchFamily="82" charset="0"/>
              </a:rPr>
              <a:t>R2 score:</a:t>
            </a:r>
          </a:p>
        </p:txBody>
      </p:sp>
    </p:spTree>
    <p:extLst>
      <p:ext uri="{BB962C8B-B14F-4D97-AF65-F5344CB8AC3E}">
        <p14:creationId xmlns:p14="http://schemas.microsoft.com/office/powerpoint/2010/main" val="2901643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2E889-CFD6-DC37-6B3B-C60E2A502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0177" y="1831157"/>
            <a:ext cx="6409554" cy="3694999"/>
          </a:xfrm>
          <a:prstGeom prst="rect">
            <a:avLst/>
          </a:prstGeom>
        </p:spPr>
      </p:pic>
      <p:sp>
        <p:nvSpPr>
          <p:cNvPr id="2" name="TextBox 1">
            <a:extLst>
              <a:ext uri="{FF2B5EF4-FFF2-40B4-BE49-F238E27FC236}">
                <a16:creationId xmlns:a16="http://schemas.microsoft.com/office/drawing/2014/main" id="{77DF697C-DFCE-2524-7665-A0710AF39E90}"/>
              </a:ext>
            </a:extLst>
          </p:cNvPr>
          <p:cNvSpPr txBox="1"/>
          <p:nvPr/>
        </p:nvSpPr>
        <p:spPr>
          <a:xfrm>
            <a:off x="1033670" y="636104"/>
            <a:ext cx="6301409" cy="646331"/>
          </a:xfrm>
          <a:prstGeom prst="rect">
            <a:avLst/>
          </a:prstGeom>
          <a:noFill/>
        </p:spPr>
        <p:txBody>
          <a:bodyPr wrap="square" rtlCol="0">
            <a:spAutoFit/>
          </a:bodyPr>
          <a:lstStyle/>
          <a:p>
            <a:r>
              <a:rPr lang="en-US" sz="3600" u="sng" dirty="0">
                <a:solidFill>
                  <a:srgbClr val="C00000"/>
                </a:solidFill>
                <a:latin typeface="+mj-lt"/>
              </a:rPr>
              <a:t>Accuracy Comparision</a:t>
            </a:r>
            <a:endParaRPr lang="en-IN" sz="3600" u="sng" dirty="0">
              <a:solidFill>
                <a:srgbClr val="C00000"/>
              </a:solidFill>
              <a:latin typeface="+mj-lt"/>
            </a:endParaRPr>
          </a:p>
        </p:txBody>
      </p:sp>
      <p:sp>
        <p:nvSpPr>
          <p:cNvPr id="4" name="TextBox 3">
            <a:extLst>
              <a:ext uri="{FF2B5EF4-FFF2-40B4-BE49-F238E27FC236}">
                <a16:creationId xmlns:a16="http://schemas.microsoft.com/office/drawing/2014/main" id="{134094F5-6DEE-F2B6-0323-2939718D68B4}"/>
              </a:ext>
            </a:extLst>
          </p:cNvPr>
          <p:cNvSpPr txBox="1"/>
          <p:nvPr/>
        </p:nvSpPr>
        <p:spPr>
          <a:xfrm>
            <a:off x="-122423" y="2713382"/>
            <a:ext cx="5562600" cy="1631216"/>
          </a:xfrm>
          <a:prstGeom prst="rect">
            <a:avLst/>
          </a:prstGeom>
          <a:noFill/>
        </p:spPr>
        <p:txBody>
          <a:bodyPr wrap="square" rtlCol="0">
            <a:spAutoFit/>
          </a:bodyPr>
          <a:lstStyle/>
          <a:p>
            <a:pPr algn="r"/>
            <a:r>
              <a:rPr lang="en-IN" sz="2000" b="0" i="0" dirty="0">
                <a:solidFill>
                  <a:srgbClr val="212121"/>
                </a:solidFill>
                <a:effectLst/>
                <a:latin typeface="+mj-lt"/>
              </a:rPr>
              <a:t>------Model------           ----Accuracy---- </a:t>
            </a:r>
          </a:p>
          <a:p>
            <a:pPr algn="r"/>
            <a:r>
              <a:rPr lang="en-IN" sz="2000" b="0" i="0" dirty="0">
                <a:solidFill>
                  <a:srgbClr val="212121"/>
                </a:solidFill>
                <a:effectLst/>
                <a:latin typeface="+mj-lt"/>
              </a:rPr>
              <a:t>Linear Regression : 0.7193410226387175 </a:t>
            </a:r>
          </a:p>
          <a:p>
            <a:pPr algn="r"/>
            <a:r>
              <a:rPr lang="en-IN" sz="2000" b="0" i="0" dirty="0">
                <a:solidFill>
                  <a:srgbClr val="212121"/>
                </a:solidFill>
                <a:effectLst/>
                <a:latin typeface="+mj-lt"/>
              </a:rPr>
              <a:t>SVM : -0.2795418945328405 </a:t>
            </a:r>
          </a:p>
          <a:p>
            <a:pPr algn="r"/>
            <a:r>
              <a:rPr lang="en-IN" sz="2000" b="0" i="0" dirty="0">
                <a:solidFill>
                  <a:srgbClr val="212121"/>
                </a:solidFill>
                <a:effectLst/>
                <a:latin typeface="+mj-lt"/>
              </a:rPr>
              <a:t>Decision Tree Regressor : 0.763134317159072 Random forest Regressor : 0.8339409551245313</a:t>
            </a:r>
            <a:endParaRPr lang="en-IN" sz="2000" dirty="0">
              <a:latin typeface="+mj-lt"/>
            </a:endParaRPr>
          </a:p>
        </p:txBody>
      </p:sp>
    </p:spTree>
    <p:extLst>
      <p:ext uri="{BB962C8B-B14F-4D97-AF65-F5344CB8AC3E}">
        <p14:creationId xmlns:p14="http://schemas.microsoft.com/office/powerpoint/2010/main" val="2661902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3CBAE4-858B-8903-6C04-F645AF5A890C}"/>
              </a:ext>
            </a:extLst>
          </p:cNvPr>
          <p:cNvSpPr txBox="1"/>
          <p:nvPr/>
        </p:nvSpPr>
        <p:spPr>
          <a:xfrm>
            <a:off x="3364636" y="2769835"/>
            <a:ext cx="6835806" cy="1015663"/>
          </a:xfrm>
          <a:prstGeom prst="rect">
            <a:avLst/>
          </a:prstGeom>
          <a:noFill/>
        </p:spPr>
        <p:txBody>
          <a:bodyPr wrap="square" rtlCol="0">
            <a:spAutoFit/>
          </a:bodyPr>
          <a:lstStyle/>
          <a:p>
            <a:pPr algn="l"/>
            <a:r>
              <a:rPr lang="en-IN" sz="6000" dirty="0">
                <a:solidFill>
                  <a:srgbClr val="FF0000"/>
                </a:solidFill>
                <a:latin typeface="Algerian" panose="04020705040A02060702" pitchFamily="82" charset="0"/>
              </a:rPr>
              <a:t>DEPLOYMENT</a:t>
            </a:r>
          </a:p>
        </p:txBody>
      </p:sp>
    </p:spTree>
    <p:extLst>
      <p:ext uri="{BB962C8B-B14F-4D97-AF65-F5344CB8AC3E}">
        <p14:creationId xmlns:p14="http://schemas.microsoft.com/office/powerpoint/2010/main" val="121063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8AC06A-FE5F-7C7E-86FF-E4884E328C79}"/>
              </a:ext>
            </a:extLst>
          </p:cNvPr>
          <p:cNvSpPr txBox="1"/>
          <p:nvPr/>
        </p:nvSpPr>
        <p:spPr>
          <a:xfrm>
            <a:off x="980970" y="2025579"/>
            <a:ext cx="11480661" cy="3046988"/>
          </a:xfrm>
          <a:prstGeom prst="rect">
            <a:avLst/>
          </a:prstGeom>
          <a:noFill/>
        </p:spPr>
        <p:txBody>
          <a:bodyPr wrap="square" rtlCol="0">
            <a:spAutoFit/>
          </a:bodyPr>
          <a:lstStyle/>
          <a:p>
            <a:pPr algn="l"/>
            <a:r>
              <a:rPr lang="en-US" sz="2400" dirty="0"/>
              <a:t>We developed a web application with simple user interface to end user to use our model to predict the GDP in his location or countries. </a:t>
            </a:r>
          </a:p>
          <a:p>
            <a:pPr algn="l"/>
            <a:endParaRPr lang="en-US" sz="2400" dirty="0"/>
          </a:p>
          <a:p>
            <a:pPr algn="l"/>
            <a:r>
              <a:rPr lang="en-US" sz="2400" dirty="0"/>
              <a:t> </a:t>
            </a:r>
            <a:r>
              <a:rPr lang="en-US" sz="2400" dirty="0">
                <a:solidFill>
                  <a:srgbClr val="FF0000"/>
                </a:solidFill>
                <a:latin typeface="Algerian" panose="04020705040A02060702" pitchFamily="82" charset="0"/>
                <a:ea typeface="STKaiti" panose="02010600040101010101" pitchFamily="2" charset="-122"/>
              </a:rPr>
              <a:t>TOOLS USED </a:t>
            </a:r>
          </a:p>
          <a:p>
            <a:pPr algn="l"/>
            <a:endParaRPr lang="en-US" sz="2400" dirty="0">
              <a:ea typeface="STKaiti" panose="02010600040101010101" pitchFamily="2" charset="-122"/>
            </a:endParaRPr>
          </a:p>
          <a:p>
            <a:r>
              <a:rPr lang="en-US" sz="2400" dirty="0">
                <a:solidFill>
                  <a:srgbClr val="00B050"/>
                </a:solidFill>
                <a:latin typeface="Arial Black" panose="020B0A04020102020204" pitchFamily="34" charset="0"/>
              </a:rPr>
              <a:t>Frontend Tools:  </a:t>
            </a:r>
            <a:r>
              <a:rPr lang="en-US" sz="2400" dirty="0"/>
              <a:t>HTML,CSS&amp;BOOTSTRAP.</a:t>
            </a:r>
          </a:p>
          <a:p>
            <a:pPr algn="l"/>
            <a:endParaRPr lang="en-US" sz="2400" dirty="0"/>
          </a:p>
          <a:p>
            <a:r>
              <a:rPr lang="en-US" sz="2400" dirty="0">
                <a:solidFill>
                  <a:srgbClr val="00B050"/>
                </a:solidFill>
                <a:latin typeface="Arial Black" panose="020B0A04020102020204" pitchFamily="34" charset="0"/>
              </a:rPr>
              <a:t>Backend Tools:  </a:t>
            </a:r>
            <a:r>
              <a:rPr lang="en-US" sz="2400" dirty="0"/>
              <a:t>Python,  </a:t>
            </a:r>
            <a:r>
              <a:rPr lang="en-US" sz="2400" u="sng" dirty="0"/>
              <a:t>Web Framework: </a:t>
            </a:r>
            <a:r>
              <a:rPr lang="en-US" sz="2400" dirty="0"/>
              <a:t>Flask</a:t>
            </a:r>
            <a:endParaRPr lang="en-IN" sz="2400" dirty="0"/>
          </a:p>
        </p:txBody>
      </p:sp>
      <p:sp>
        <p:nvSpPr>
          <p:cNvPr id="2" name="TextBox 1">
            <a:extLst>
              <a:ext uri="{FF2B5EF4-FFF2-40B4-BE49-F238E27FC236}">
                <a16:creationId xmlns:a16="http://schemas.microsoft.com/office/drawing/2014/main" id="{9E3E7D61-0F97-70BC-48C3-373A2469B243}"/>
              </a:ext>
            </a:extLst>
          </p:cNvPr>
          <p:cNvSpPr txBox="1"/>
          <p:nvPr/>
        </p:nvSpPr>
        <p:spPr>
          <a:xfrm>
            <a:off x="980970" y="566117"/>
            <a:ext cx="5083405" cy="923330"/>
          </a:xfrm>
          <a:prstGeom prst="rect">
            <a:avLst/>
          </a:prstGeom>
          <a:noFill/>
        </p:spPr>
        <p:txBody>
          <a:bodyPr wrap="square" rtlCol="0">
            <a:spAutoFit/>
          </a:bodyPr>
          <a:lstStyle/>
          <a:p>
            <a:r>
              <a:rPr lang="en-IN" sz="5400" dirty="0">
                <a:solidFill>
                  <a:srgbClr val="002060"/>
                </a:solidFill>
              </a:rPr>
              <a:t>DEPLOYMENT</a:t>
            </a:r>
          </a:p>
        </p:txBody>
      </p:sp>
    </p:spTree>
    <p:extLst>
      <p:ext uri="{BB962C8B-B14F-4D97-AF65-F5344CB8AC3E}">
        <p14:creationId xmlns:p14="http://schemas.microsoft.com/office/powerpoint/2010/main" val="2589213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8A0D1CD-2819-BC8A-D7C3-D26B734EA98C}"/>
              </a:ext>
            </a:extLst>
          </p:cNvPr>
          <p:cNvSpPr txBox="1"/>
          <p:nvPr/>
        </p:nvSpPr>
        <p:spPr>
          <a:xfrm>
            <a:off x="817644" y="1139523"/>
            <a:ext cx="9370424" cy="584775"/>
          </a:xfrm>
          <a:prstGeom prst="rect">
            <a:avLst/>
          </a:prstGeom>
          <a:noFill/>
        </p:spPr>
        <p:txBody>
          <a:bodyPr wrap="square" rtlCol="0">
            <a:spAutoFit/>
          </a:bodyPr>
          <a:lstStyle/>
          <a:p>
            <a:r>
              <a:rPr lang="en-US" sz="3200" u="sng" dirty="0">
                <a:solidFill>
                  <a:srgbClr val="C00000"/>
                </a:solidFill>
              </a:rPr>
              <a:t>GROSS DOMESTIC PRODUCT( GDP )</a:t>
            </a:r>
            <a:endParaRPr lang="en-IN" sz="3200" u="sng" dirty="0">
              <a:solidFill>
                <a:srgbClr val="C00000"/>
              </a:solidFill>
            </a:endParaRPr>
          </a:p>
        </p:txBody>
      </p:sp>
      <p:sp>
        <p:nvSpPr>
          <p:cNvPr id="12" name="TextBox 11">
            <a:extLst>
              <a:ext uri="{FF2B5EF4-FFF2-40B4-BE49-F238E27FC236}">
                <a16:creationId xmlns:a16="http://schemas.microsoft.com/office/drawing/2014/main" id="{931E9CC5-F29D-28E2-609B-F95E5881E596}"/>
              </a:ext>
            </a:extLst>
          </p:cNvPr>
          <p:cNvSpPr txBox="1"/>
          <p:nvPr/>
        </p:nvSpPr>
        <p:spPr>
          <a:xfrm>
            <a:off x="790981" y="1970222"/>
            <a:ext cx="5099522" cy="4459234"/>
          </a:xfrm>
          <a:prstGeom prst="rect">
            <a:avLst/>
          </a:prstGeom>
          <a:noFill/>
        </p:spPr>
        <p:txBody>
          <a:bodyPr wrap="square" rtlCol="0">
            <a:spAutoFit/>
          </a:bodyPr>
          <a:lstStyle/>
          <a:p>
            <a:pPr algn="just">
              <a:lnSpc>
                <a:spcPct val="150000"/>
              </a:lnSpc>
            </a:pPr>
            <a:r>
              <a:rPr lang="en-US" sz="2400" dirty="0"/>
              <a:t>                        G</a:t>
            </a:r>
            <a:r>
              <a:rPr lang="en-IN" sz="2400" dirty="0"/>
              <a:t>DP Stands for Gross Domestic product and represents the total monetary value of all final goods and services produced (and sold on the market) within a period of time( typically 1 year ) GDP is the most commonly used measure of economic activity </a:t>
            </a:r>
            <a:endParaRPr lang="en-US" sz="2400" dirty="0"/>
          </a:p>
        </p:txBody>
      </p:sp>
      <p:sp>
        <p:nvSpPr>
          <p:cNvPr id="2" name="TextBox 1">
            <a:extLst>
              <a:ext uri="{FF2B5EF4-FFF2-40B4-BE49-F238E27FC236}">
                <a16:creationId xmlns:a16="http://schemas.microsoft.com/office/drawing/2014/main" id="{28FBABEB-CFAC-DA05-F971-4FCBC2E0F3E2}"/>
              </a:ext>
            </a:extLst>
          </p:cNvPr>
          <p:cNvSpPr txBox="1"/>
          <p:nvPr/>
        </p:nvSpPr>
        <p:spPr>
          <a:xfrm>
            <a:off x="3760146" y="185713"/>
            <a:ext cx="5309628" cy="707886"/>
          </a:xfrm>
          <a:prstGeom prst="rect">
            <a:avLst/>
          </a:prstGeom>
          <a:noFill/>
        </p:spPr>
        <p:txBody>
          <a:bodyPr wrap="square" rtlCol="0">
            <a:spAutoFit/>
          </a:bodyPr>
          <a:lstStyle/>
          <a:p>
            <a:pPr algn="l"/>
            <a:r>
              <a:rPr lang="en-IN" sz="4000" dirty="0">
                <a:solidFill>
                  <a:srgbClr val="002060"/>
                </a:solidFill>
                <a:latin typeface="Algerian" panose="04020705040A02060702" pitchFamily="82" charset="0"/>
              </a:rPr>
              <a:t>INTRODUCTION</a:t>
            </a:r>
          </a:p>
        </p:txBody>
      </p:sp>
      <p:pic>
        <p:nvPicPr>
          <p:cNvPr id="4" name="Picture 3">
            <a:extLst>
              <a:ext uri="{FF2B5EF4-FFF2-40B4-BE49-F238E27FC236}">
                <a16:creationId xmlns:a16="http://schemas.microsoft.com/office/drawing/2014/main" id="{EEADA903-DBD2-2883-65A0-D1A88D244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235" y="2117729"/>
            <a:ext cx="5811078" cy="3955080"/>
          </a:xfrm>
          <a:prstGeom prst="rect">
            <a:avLst/>
          </a:prstGeom>
        </p:spPr>
      </p:pic>
    </p:spTree>
    <p:extLst>
      <p:ext uri="{BB962C8B-B14F-4D97-AF65-F5344CB8AC3E}">
        <p14:creationId xmlns:p14="http://schemas.microsoft.com/office/powerpoint/2010/main" val="3334982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069C1B-C32B-05EA-8713-BAD2A6FD97B9}"/>
              </a:ext>
            </a:extLst>
          </p:cNvPr>
          <p:cNvSpPr txBox="1"/>
          <p:nvPr/>
        </p:nvSpPr>
        <p:spPr>
          <a:xfrm>
            <a:off x="825915" y="738580"/>
            <a:ext cx="10134600" cy="5078313"/>
          </a:xfrm>
          <a:prstGeom prst="rect">
            <a:avLst/>
          </a:prstGeom>
          <a:noFill/>
        </p:spPr>
        <p:txBody>
          <a:bodyPr wrap="square" rtlCol="0">
            <a:spAutoFit/>
          </a:bodyPr>
          <a:lstStyle/>
          <a:p>
            <a:r>
              <a:rPr lang="en-US" dirty="0">
                <a:latin typeface="Arial Black" panose="020B0A04020102020204" pitchFamily="34" charset="0"/>
              </a:rPr>
              <a:t>SET UP PROJECT</a:t>
            </a:r>
          </a:p>
          <a:p>
            <a:endParaRPr lang="en-US" dirty="0">
              <a:latin typeface="Arial Black" panose="020B0A04020102020204" pitchFamily="34" charset="0"/>
            </a:endParaRP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To setup the project.</a:t>
            </a:r>
          </a:p>
          <a:p>
            <a:pPr marL="285750" indent="-285750">
              <a:buFont typeface="Wingdings" panose="05000000000000000000" pitchFamily="2" charset="2"/>
              <a:buChar char="Ø"/>
            </a:pPr>
            <a:endParaRPr lang="en-US" dirty="0"/>
          </a:p>
          <a:p>
            <a:r>
              <a:rPr lang="en-US" dirty="0">
                <a:solidFill>
                  <a:srgbClr val="FFC000"/>
                </a:solidFill>
              </a:rPr>
              <a:t>                                       </a:t>
            </a:r>
            <a:r>
              <a:rPr lang="en-US" dirty="0">
                <a:solidFill>
                  <a:srgbClr val="00B050"/>
                </a:solidFill>
                <a:latin typeface="Cooper Black" panose="0208090404030B020404" pitchFamily="18" charset="0"/>
              </a:rPr>
              <a:t>pip install </a:t>
            </a:r>
            <a:r>
              <a:rPr lang="en-US" dirty="0" err="1">
                <a:solidFill>
                  <a:srgbClr val="00B050"/>
                </a:solidFill>
                <a:latin typeface="Cooper Black" panose="0208090404030B020404" pitchFamily="18" charset="0"/>
              </a:rPr>
              <a:t>virtualenv</a:t>
            </a:r>
            <a:endParaRPr lang="en-US" dirty="0">
              <a:solidFill>
                <a:srgbClr val="00B050"/>
              </a:solidFill>
              <a:latin typeface="Cooper Black" panose="0208090404030B020404" pitchFamily="18" charset="0"/>
            </a:endParaRPr>
          </a:p>
          <a:p>
            <a:endParaRPr lang="en-US" dirty="0">
              <a:solidFill>
                <a:srgbClr val="00B050"/>
              </a:solidFill>
              <a:latin typeface="Arial Rounded MT Bold" panose="020F0704030504030204" pitchFamily="34" charset="0"/>
            </a:endParaRPr>
          </a:p>
          <a:p>
            <a:pPr marL="285750" indent="-285750">
              <a:buFont typeface="Wingdings" panose="05000000000000000000" pitchFamily="2" charset="2"/>
              <a:buChar char="Ø"/>
            </a:pPr>
            <a:r>
              <a:rPr lang="en-US" dirty="0"/>
              <a:t> Create the virtual environment </a:t>
            </a:r>
          </a:p>
          <a:p>
            <a:pPr marL="285750" indent="-285750">
              <a:buFont typeface="Wingdings" panose="05000000000000000000" pitchFamily="2" charset="2"/>
              <a:buChar char="Ø"/>
            </a:pPr>
            <a:endParaRPr lang="en-US" dirty="0"/>
          </a:p>
          <a:p>
            <a:r>
              <a:rPr lang="en-US" dirty="0">
                <a:solidFill>
                  <a:srgbClr val="FFC000"/>
                </a:solidFill>
                <a:latin typeface="Cooper Black" panose="0208090404030B020404" pitchFamily="18" charset="0"/>
              </a:rPr>
              <a:t>                                           </a:t>
            </a:r>
            <a:r>
              <a:rPr lang="en-US" dirty="0">
                <a:solidFill>
                  <a:srgbClr val="00B050"/>
                </a:solidFill>
                <a:latin typeface="Cooper Black" panose="0208090404030B020404" pitchFamily="18" charset="0"/>
              </a:rPr>
              <a:t>virtualenv my_venv (Name of virtual environment) </a:t>
            </a:r>
          </a:p>
          <a:p>
            <a:pPr marL="285750" indent="-285750">
              <a:buFont typeface="Wingdings" panose="05000000000000000000" pitchFamily="2" charset="2"/>
              <a:buChar char="Ø"/>
            </a:pPr>
            <a:endParaRPr lang="en-US" dirty="0">
              <a:solidFill>
                <a:srgbClr val="00B050"/>
              </a:solidFill>
            </a:endParaRPr>
          </a:p>
          <a:p>
            <a:pPr marL="285750" indent="-285750">
              <a:buFont typeface="Wingdings" panose="05000000000000000000" pitchFamily="2" charset="2"/>
              <a:buChar char="Ø"/>
            </a:pPr>
            <a:r>
              <a:rPr lang="en-US" dirty="0"/>
              <a:t> Activate the virtual  environment, </a:t>
            </a:r>
          </a:p>
          <a:p>
            <a:pPr marL="285750" indent="-285750">
              <a:buFont typeface="Wingdings" panose="05000000000000000000" pitchFamily="2" charset="2"/>
              <a:buChar char="Ø"/>
            </a:pPr>
            <a:endParaRPr lang="en-US" dirty="0">
              <a:solidFill>
                <a:schemeClr val="bg1"/>
              </a:solidFill>
            </a:endParaRPr>
          </a:p>
          <a:p>
            <a:r>
              <a:rPr lang="en-US" dirty="0">
                <a:solidFill>
                  <a:srgbClr val="00B050"/>
                </a:solidFill>
              </a:rPr>
              <a:t>                                       </a:t>
            </a:r>
            <a:r>
              <a:rPr lang="en-US" dirty="0">
                <a:solidFill>
                  <a:srgbClr val="00B050"/>
                </a:solidFill>
                <a:latin typeface="Cooper Black" panose="0208090404030B020404" pitchFamily="18" charset="0"/>
              </a:rPr>
              <a:t>my_venv/scripts/activate</a:t>
            </a:r>
          </a:p>
          <a:p>
            <a:pPr marL="285750" indent="-285750">
              <a:buFont typeface="Wingdings" panose="05000000000000000000" pitchFamily="2" charset="2"/>
              <a:buChar char="Ø"/>
            </a:pPr>
            <a:endParaRPr lang="en-US" dirty="0">
              <a:latin typeface="Arial Rounded MT Bold" panose="020F0704030504030204" pitchFamily="34" charset="0"/>
            </a:endParaRPr>
          </a:p>
          <a:p>
            <a:pPr marL="285750" indent="-285750">
              <a:buFont typeface="Wingdings" panose="05000000000000000000" pitchFamily="2" charset="2"/>
              <a:buChar char="Ø"/>
            </a:pPr>
            <a:r>
              <a:rPr lang="en-US" dirty="0"/>
              <a:t> Install the flask , scikit learn , numpy </a:t>
            </a:r>
          </a:p>
          <a:p>
            <a:endParaRPr lang="en-US" dirty="0"/>
          </a:p>
          <a:p>
            <a:r>
              <a:rPr lang="en-US" dirty="0">
                <a:latin typeface="Arial Rounded MT Bold" panose="020F0704030504030204" pitchFamily="34" charset="0"/>
              </a:rPr>
              <a:t>                                            </a:t>
            </a:r>
            <a:r>
              <a:rPr lang="en-US" dirty="0">
                <a:solidFill>
                  <a:srgbClr val="00B050"/>
                </a:solidFill>
                <a:latin typeface="Arial Black" panose="020B0A04020102020204" pitchFamily="34" charset="0"/>
              </a:rPr>
              <a:t>pip inatall flask</a:t>
            </a:r>
            <a:endParaRPr lang="en-IN" dirty="0">
              <a:solidFill>
                <a:srgbClr val="00B050"/>
              </a:solidFill>
              <a:latin typeface="Arial Black" panose="020B0A04020102020204" pitchFamily="34" charset="0"/>
            </a:endParaRPr>
          </a:p>
        </p:txBody>
      </p:sp>
    </p:spTree>
    <p:extLst>
      <p:ext uri="{BB962C8B-B14F-4D97-AF65-F5344CB8AC3E}">
        <p14:creationId xmlns:p14="http://schemas.microsoft.com/office/powerpoint/2010/main" val="130739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03E06-10E9-E63B-23FD-E051717EF847}"/>
              </a:ext>
            </a:extLst>
          </p:cNvPr>
          <p:cNvSpPr txBox="1"/>
          <p:nvPr/>
        </p:nvSpPr>
        <p:spPr>
          <a:xfrm flipH="1">
            <a:off x="624840" y="312422"/>
            <a:ext cx="3322321" cy="646331"/>
          </a:xfrm>
          <a:prstGeom prst="rect">
            <a:avLst/>
          </a:prstGeom>
          <a:noFill/>
        </p:spPr>
        <p:txBody>
          <a:bodyPr wrap="square" rtlCol="0">
            <a:spAutoFit/>
          </a:bodyPr>
          <a:lstStyle/>
          <a:p>
            <a:r>
              <a:rPr lang="en-IN" sz="3600" dirty="0">
                <a:solidFill>
                  <a:srgbClr val="FF0000"/>
                </a:solidFill>
              </a:rPr>
              <a:t>DEPLOYMENT</a:t>
            </a:r>
            <a:endParaRPr lang="en-IN" dirty="0">
              <a:solidFill>
                <a:srgbClr val="FF0000"/>
              </a:solidFill>
            </a:endParaRPr>
          </a:p>
        </p:txBody>
      </p:sp>
      <p:sp>
        <p:nvSpPr>
          <p:cNvPr id="4" name="Rectangle 3">
            <a:extLst>
              <a:ext uri="{FF2B5EF4-FFF2-40B4-BE49-F238E27FC236}">
                <a16:creationId xmlns:a16="http://schemas.microsoft.com/office/drawing/2014/main" id="{1208CAF7-9AC2-2C08-75F6-35054CAE89D1}"/>
              </a:ext>
            </a:extLst>
          </p:cNvPr>
          <p:cNvSpPr/>
          <p:nvPr/>
        </p:nvSpPr>
        <p:spPr>
          <a:xfrm>
            <a:off x="1153631" y="4093535"/>
            <a:ext cx="1669312" cy="744279"/>
          </a:xfrm>
          <a:prstGeom prst="rect">
            <a:avLst/>
          </a:prstGeom>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App.py</a:t>
            </a:r>
          </a:p>
        </p:txBody>
      </p:sp>
      <p:sp>
        <p:nvSpPr>
          <p:cNvPr id="5" name="Rectangle 4">
            <a:extLst>
              <a:ext uri="{FF2B5EF4-FFF2-40B4-BE49-F238E27FC236}">
                <a16:creationId xmlns:a16="http://schemas.microsoft.com/office/drawing/2014/main" id="{D17899C8-3204-7472-F2B4-5528143892D5}"/>
              </a:ext>
            </a:extLst>
          </p:cNvPr>
          <p:cNvSpPr/>
          <p:nvPr/>
        </p:nvSpPr>
        <p:spPr>
          <a:xfrm>
            <a:off x="3657599" y="4093535"/>
            <a:ext cx="1669312" cy="744279"/>
          </a:xfrm>
          <a:prstGeom prst="rect">
            <a:avLst/>
          </a:prstGeom>
          <a:solidFill>
            <a:schemeClr val="accent3">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Python</a:t>
            </a:r>
          </a:p>
        </p:txBody>
      </p:sp>
      <p:sp>
        <p:nvSpPr>
          <p:cNvPr id="6" name="Rectangle 5">
            <a:extLst>
              <a:ext uri="{FF2B5EF4-FFF2-40B4-BE49-F238E27FC236}">
                <a16:creationId xmlns:a16="http://schemas.microsoft.com/office/drawing/2014/main" id="{6B2AF3FA-0D38-65C8-7102-5FA6789211AF}"/>
              </a:ext>
            </a:extLst>
          </p:cNvPr>
          <p:cNvSpPr/>
          <p:nvPr/>
        </p:nvSpPr>
        <p:spPr>
          <a:xfrm>
            <a:off x="6020683" y="4093534"/>
            <a:ext cx="1669312" cy="744279"/>
          </a:xfrm>
          <a:prstGeom prst="rect">
            <a:avLst/>
          </a:prstGeom>
          <a:solidFill>
            <a:schemeClr val="accent6">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Flask</a:t>
            </a:r>
          </a:p>
        </p:txBody>
      </p:sp>
      <p:sp>
        <p:nvSpPr>
          <p:cNvPr id="7" name="Rectangle 6">
            <a:extLst>
              <a:ext uri="{FF2B5EF4-FFF2-40B4-BE49-F238E27FC236}">
                <a16:creationId xmlns:a16="http://schemas.microsoft.com/office/drawing/2014/main" id="{06254C64-B6A2-12E6-A35E-307C75B33878}"/>
              </a:ext>
            </a:extLst>
          </p:cNvPr>
          <p:cNvSpPr/>
          <p:nvPr/>
        </p:nvSpPr>
        <p:spPr>
          <a:xfrm>
            <a:off x="8840972" y="4101331"/>
            <a:ext cx="1669312" cy="744279"/>
          </a:xfrm>
          <a:prstGeom prst="rect">
            <a:avLst/>
          </a:prstGeom>
          <a:solidFill>
            <a:srgbClr val="00B0F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Jinja</a:t>
            </a:r>
          </a:p>
        </p:txBody>
      </p:sp>
      <p:sp>
        <p:nvSpPr>
          <p:cNvPr id="8" name="Rectangle 7">
            <a:extLst>
              <a:ext uri="{FF2B5EF4-FFF2-40B4-BE49-F238E27FC236}">
                <a16:creationId xmlns:a16="http://schemas.microsoft.com/office/drawing/2014/main" id="{8B39CE9D-13DC-4EAF-1E50-BC2E380B75C5}"/>
              </a:ext>
            </a:extLst>
          </p:cNvPr>
          <p:cNvSpPr/>
          <p:nvPr/>
        </p:nvSpPr>
        <p:spPr>
          <a:xfrm>
            <a:off x="6416743" y="5622855"/>
            <a:ext cx="1669312" cy="953753"/>
          </a:xfrm>
          <a:prstGeom prst="rect">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Index.html</a:t>
            </a:r>
          </a:p>
        </p:txBody>
      </p:sp>
      <p:cxnSp>
        <p:nvCxnSpPr>
          <p:cNvPr id="10" name="Straight Arrow Connector 9">
            <a:extLst>
              <a:ext uri="{FF2B5EF4-FFF2-40B4-BE49-F238E27FC236}">
                <a16:creationId xmlns:a16="http://schemas.microsoft.com/office/drawing/2014/main" id="{065D3A11-795D-FB87-F427-B755FFC06794}"/>
              </a:ext>
            </a:extLst>
          </p:cNvPr>
          <p:cNvCxnSpPr>
            <a:cxnSpLocks/>
            <a:stCxn id="4" idx="3"/>
          </p:cNvCxnSpPr>
          <p:nvPr/>
        </p:nvCxnSpPr>
        <p:spPr>
          <a:xfrm flipV="1">
            <a:off x="2822943" y="4465674"/>
            <a:ext cx="81338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966C97E-07E2-FFE8-B7E9-0072C50660A0}"/>
              </a:ext>
            </a:extLst>
          </p:cNvPr>
          <p:cNvCxnSpPr>
            <a:cxnSpLocks/>
            <a:stCxn id="5" idx="3"/>
            <a:endCxn id="6" idx="1"/>
          </p:cNvCxnSpPr>
          <p:nvPr/>
        </p:nvCxnSpPr>
        <p:spPr>
          <a:xfrm flipV="1">
            <a:off x="5326911" y="4465674"/>
            <a:ext cx="6937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83CE849-E1FA-6D21-7E45-78700CC48A5F}"/>
              </a:ext>
            </a:extLst>
          </p:cNvPr>
          <p:cNvCxnSpPr>
            <a:cxnSpLocks/>
            <a:stCxn id="6" idx="3"/>
            <a:endCxn id="7" idx="1"/>
          </p:cNvCxnSpPr>
          <p:nvPr/>
        </p:nvCxnSpPr>
        <p:spPr>
          <a:xfrm>
            <a:off x="7689995" y="4465674"/>
            <a:ext cx="1150977" cy="77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997353-F656-9D07-7007-49E5D8326CEF}"/>
              </a:ext>
            </a:extLst>
          </p:cNvPr>
          <p:cNvCxnSpPr>
            <a:cxnSpLocks/>
          </p:cNvCxnSpPr>
          <p:nvPr/>
        </p:nvCxnSpPr>
        <p:spPr>
          <a:xfrm flipV="1">
            <a:off x="7931888" y="4744955"/>
            <a:ext cx="909084" cy="885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4931E2C-80F2-A917-C489-94AD21EF0642}"/>
              </a:ext>
            </a:extLst>
          </p:cNvPr>
          <p:cNvCxnSpPr>
            <a:cxnSpLocks/>
          </p:cNvCxnSpPr>
          <p:nvPr/>
        </p:nvCxnSpPr>
        <p:spPr>
          <a:xfrm flipV="1">
            <a:off x="7689995" y="4646427"/>
            <a:ext cx="1150977" cy="11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C9E0311-7415-9AB4-D484-D9C84F63F0CD}"/>
              </a:ext>
            </a:extLst>
          </p:cNvPr>
          <p:cNvSpPr txBox="1"/>
          <p:nvPr/>
        </p:nvSpPr>
        <p:spPr>
          <a:xfrm>
            <a:off x="2783068" y="4465673"/>
            <a:ext cx="813387" cy="369332"/>
          </a:xfrm>
          <a:prstGeom prst="rect">
            <a:avLst/>
          </a:prstGeom>
          <a:noFill/>
        </p:spPr>
        <p:txBody>
          <a:bodyPr wrap="square" rtlCol="0">
            <a:spAutoFit/>
          </a:bodyPr>
          <a:lstStyle/>
          <a:p>
            <a:r>
              <a:rPr lang="en-IN" dirty="0"/>
              <a:t>input</a:t>
            </a:r>
          </a:p>
        </p:txBody>
      </p:sp>
      <p:sp>
        <p:nvSpPr>
          <p:cNvPr id="44" name="TextBox 43">
            <a:extLst>
              <a:ext uri="{FF2B5EF4-FFF2-40B4-BE49-F238E27FC236}">
                <a16:creationId xmlns:a16="http://schemas.microsoft.com/office/drawing/2014/main" id="{0ADFE919-2479-B68E-91F6-6DD813D5D0DD}"/>
              </a:ext>
            </a:extLst>
          </p:cNvPr>
          <p:cNvSpPr txBox="1"/>
          <p:nvPr/>
        </p:nvSpPr>
        <p:spPr>
          <a:xfrm>
            <a:off x="5265767" y="4425066"/>
            <a:ext cx="629976" cy="369332"/>
          </a:xfrm>
          <a:prstGeom prst="rect">
            <a:avLst/>
          </a:prstGeom>
          <a:noFill/>
        </p:spPr>
        <p:txBody>
          <a:bodyPr wrap="square" rtlCol="0">
            <a:spAutoFit/>
          </a:bodyPr>
          <a:lstStyle/>
          <a:p>
            <a:r>
              <a:rPr lang="en-IN" dirty="0"/>
              <a:t>data</a:t>
            </a:r>
          </a:p>
        </p:txBody>
      </p:sp>
      <p:sp>
        <p:nvSpPr>
          <p:cNvPr id="45" name="TextBox 44">
            <a:extLst>
              <a:ext uri="{FF2B5EF4-FFF2-40B4-BE49-F238E27FC236}">
                <a16:creationId xmlns:a16="http://schemas.microsoft.com/office/drawing/2014/main" id="{11C266EF-4E24-6568-5A6A-F214261F9B16}"/>
              </a:ext>
            </a:extLst>
          </p:cNvPr>
          <p:cNvSpPr txBox="1"/>
          <p:nvPr/>
        </p:nvSpPr>
        <p:spPr>
          <a:xfrm>
            <a:off x="7870743" y="3872217"/>
            <a:ext cx="805424" cy="369332"/>
          </a:xfrm>
          <a:prstGeom prst="rect">
            <a:avLst/>
          </a:prstGeom>
          <a:noFill/>
        </p:spPr>
        <p:txBody>
          <a:bodyPr wrap="square" rtlCol="0">
            <a:spAutoFit/>
          </a:bodyPr>
          <a:lstStyle/>
          <a:p>
            <a:r>
              <a:rPr lang="en-IN" dirty="0"/>
              <a:t>page</a:t>
            </a:r>
          </a:p>
        </p:txBody>
      </p:sp>
      <p:sp>
        <p:nvSpPr>
          <p:cNvPr id="46" name="TextBox 45">
            <a:extLst>
              <a:ext uri="{FF2B5EF4-FFF2-40B4-BE49-F238E27FC236}">
                <a16:creationId xmlns:a16="http://schemas.microsoft.com/office/drawing/2014/main" id="{DD621E45-54A4-9A78-D994-9226E057B93E}"/>
              </a:ext>
            </a:extLst>
          </p:cNvPr>
          <p:cNvSpPr txBox="1"/>
          <p:nvPr/>
        </p:nvSpPr>
        <p:spPr>
          <a:xfrm>
            <a:off x="8086055" y="5359083"/>
            <a:ext cx="1669312" cy="369332"/>
          </a:xfrm>
          <a:prstGeom prst="rect">
            <a:avLst/>
          </a:prstGeom>
          <a:noFill/>
        </p:spPr>
        <p:txBody>
          <a:bodyPr wrap="square" rtlCol="0">
            <a:spAutoFit/>
          </a:bodyPr>
          <a:lstStyle/>
          <a:p>
            <a:r>
              <a:rPr lang="en-IN" dirty="0"/>
              <a:t>template</a:t>
            </a:r>
          </a:p>
        </p:txBody>
      </p:sp>
      <p:sp>
        <p:nvSpPr>
          <p:cNvPr id="47" name="TextBox 46">
            <a:extLst>
              <a:ext uri="{FF2B5EF4-FFF2-40B4-BE49-F238E27FC236}">
                <a16:creationId xmlns:a16="http://schemas.microsoft.com/office/drawing/2014/main" id="{07391ABB-F4AF-0179-B68D-48B0F2B7D29B}"/>
              </a:ext>
            </a:extLst>
          </p:cNvPr>
          <p:cNvSpPr txBox="1"/>
          <p:nvPr/>
        </p:nvSpPr>
        <p:spPr>
          <a:xfrm>
            <a:off x="7650119" y="4688421"/>
            <a:ext cx="629976" cy="369332"/>
          </a:xfrm>
          <a:prstGeom prst="rect">
            <a:avLst/>
          </a:prstGeom>
          <a:noFill/>
        </p:spPr>
        <p:txBody>
          <a:bodyPr wrap="square" rtlCol="0">
            <a:spAutoFit/>
          </a:bodyPr>
          <a:lstStyle/>
          <a:p>
            <a:r>
              <a:rPr lang="en-IN" dirty="0"/>
              <a:t>data</a:t>
            </a:r>
          </a:p>
        </p:txBody>
      </p:sp>
      <p:sp>
        <p:nvSpPr>
          <p:cNvPr id="9" name="TextBox 8">
            <a:extLst>
              <a:ext uri="{FF2B5EF4-FFF2-40B4-BE49-F238E27FC236}">
                <a16:creationId xmlns:a16="http://schemas.microsoft.com/office/drawing/2014/main" id="{C341D8F0-BB8D-4912-27F7-A5765CBF61B1}"/>
              </a:ext>
            </a:extLst>
          </p:cNvPr>
          <p:cNvSpPr txBox="1"/>
          <p:nvPr/>
        </p:nvSpPr>
        <p:spPr>
          <a:xfrm>
            <a:off x="695739" y="1147305"/>
            <a:ext cx="9919252" cy="2523768"/>
          </a:xfrm>
          <a:prstGeom prst="rect">
            <a:avLst/>
          </a:prstGeom>
          <a:noFill/>
        </p:spPr>
        <p:txBody>
          <a:bodyPr wrap="square" rtlCol="0">
            <a:spAutoFit/>
          </a:bodyPr>
          <a:lstStyle/>
          <a:p>
            <a:pPr marL="342900" indent="-342900">
              <a:buFont typeface="Wingdings" panose="05000000000000000000" pitchFamily="2" charset="2"/>
              <a:buChar char="Ø"/>
            </a:pPr>
            <a:r>
              <a:rPr lang="en-US" sz="1800" dirty="0"/>
              <a:t>Now create an app that hosts the application.</a:t>
            </a:r>
          </a:p>
          <a:p>
            <a:pPr marL="342900" indent="-342900">
              <a:buFont typeface="Wingdings" panose="05000000000000000000" pitchFamily="2" charset="2"/>
              <a:buChar char="Ø"/>
            </a:pPr>
            <a:endParaRPr lang="en-US" sz="1800" dirty="0"/>
          </a:p>
          <a:p>
            <a:r>
              <a:rPr lang="en-US" sz="1800" dirty="0">
                <a:solidFill>
                  <a:srgbClr val="00B050"/>
                </a:solidFill>
                <a:latin typeface="Arial Black" panose="020B0A04020102020204" pitchFamily="34" charset="0"/>
              </a:rPr>
              <a:t>                                          </a:t>
            </a:r>
            <a:r>
              <a:rPr lang="en-US" sz="1600" dirty="0">
                <a:solidFill>
                  <a:srgbClr val="00B050"/>
                </a:solidFill>
                <a:latin typeface="Arial Black" panose="020B0A04020102020204" pitchFamily="34" charset="0"/>
              </a:rPr>
              <a:t>app = Flask(__name__)</a:t>
            </a:r>
            <a:endParaRPr lang="en-US" sz="1800" dirty="0">
              <a:solidFill>
                <a:srgbClr val="00B050"/>
              </a:solidFill>
              <a:latin typeface="Arial Black" panose="020B0A04020102020204" pitchFamily="34" charset="0"/>
            </a:endParaRPr>
          </a:p>
          <a:p>
            <a:pPr marL="342900" indent="-342900">
              <a:buFont typeface="Wingdings" panose="05000000000000000000" pitchFamily="2" charset="2"/>
              <a:buChar char="Ø"/>
            </a:pPr>
            <a:r>
              <a:rPr lang="en-US" sz="1800" dirty="0"/>
              <a:t> Then you need a route that calls a Python function. A route maps what you type  in the browser (the url)to a Python function.</a:t>
            </a:r>
          </a:p>
          <a:p>
            <a:r>
              <a:rPr lang="en-US" sz="1600" dirty="0">
                <a:solidFill>
                  <a:schemeClr val="bg1"/>
                </a:solidFill>
                <a:latin typeface="Arial Black" panose="020B0A04020102020204" pitchFamily="34" charset="0"/>
              </a:rPr>
              <a:t>                                               </a:t>
            </a:r>
            <a:r>
              <a:rPr lang="en-US" sz="1600" dirty="0">
                <a:solidFill>
                  <a:srgbClr val="00B050"/>
                </a:solidFill>
                <a:latin typeface="Arial Black" panose="020B0A04020102020204" pitchFamily="34" charset="0"/>
              </a:rPr>
              <a:t>@app.route(‘/’)</a:t>
            </a:r>
          </a:p>
          <a:p>
            <a:r>
              <a:rPr lang="en-US" sz="1600" dirty="0">
                <a:solidFill>
                  <a:srgbClr val="00B050"/>
                </a:solidFill>
                <a:latin typeface="Arial Black" panose="020B0A04020102020204" pitchFamily="34" charset="0"/>
              </a:rPr>
              <a:t>                                                 def index(): </a:t>
            </a:r>
            <a:endParaRPr lang="en-US" sz="1600" dirty="0"/>
          </a:p>
          <a:p>
            <a:pPr marL="342900" indent="-342900">
              <a:buFont typeface="Wingdings" panose="05000000000000000000" pitchFamily="2" charset="2"/>
              <a:buChar char="Ø"/>
            </a:pPr>
            <a:r>
              <a:rPr lang="en-US" sz="1800" dirty="0"/>
              <a:t> To run the application use the below code </a:t>
            </a:r>
          </a:p>
          <a:p>
            <a:r>
              <a:rPr lang="en-US" sz="1800" dirty="0">
                <a:solidFill>
                  <a:srgbClr val="FFC000"/>
                </a:solidFill>
                <a:latin typeface="Arial Black" panose="020B0A04020102020204" pitchFamily="34" charset="0"/>
              </a:rPr>
              <a:t>                                          </a:t>
            </a:r>
            <a:r>
              <a:rPr lang="en-US" sz="1600" dirty="0">
                <a:solidFill>
                  <a:srgbClr val="00B050"/>
                </a:solidFill>
                <a:latin typeface="Arial Black" panose="020B0A04020102020204" pitchFamily="34" charset="0"/>
              </a:rPr>
              <a:t>app.run(debug=True)</a:t>
            </a:r>
          </a:p>
        </p:txBody>
      </p:sp>
    </p:spTree>
    <p:extLst>
      <p:ext uri="{BB962C8B-B14F-4D97-AF65-F5344CB8AC3E}">
        <p14:creationId xmlns:p14="http://schemas.microsoft.com/office/powerpoint/2010/main" val="3104985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87F8EC-E599-772B-C61C-1A027D6A5D3E}"/>
              </a:ext>
            </a:extLst>
          </p:cNvPr>
          <p:cNvSpPr txBox="1"/>
          <p:nvPr/>
        </p:nvSpPr>
        <p:spPr>
          <a:xfrm>
            <a:off x="726440" y="499732"/>
            <a:ext cx="6045200" cy="646331"/>
          </a:xfrm>
          <a:prstGeom prst="rect">
            <a:avLst/>
          </a:prstGeom>
          <a:noFill/>
        </p:spPr>
        <p:txBody>
          <a:bodyPr wrap="square" rtlCol="0">
            <a:spAutoFit/>
          </a:bodyPr>
          <a:lstStyle/>
          <a:p>
            <a:r>
              <a:rPr lang="en-IN" sz="3600" dirty="0">
                <a:solidFill>
                  <a:srgbClr val="FF0000"/>
                </a:solidFill>
              </a:rPr>
              <a:t>DEPLOYMENT</a:t>
            </a:r>
            <a:endParaRPr lang="en-IN" dirty="0">
              <a:solidFill>
                <a:srgbClr val="FF0000"/>
              </a:solidFill>
            </a:endParaRPr>
          </a:p>
        </p:txBody>
      </p:sp>
      <p:sp>
        <p:nvSpPr>
          <p:cNvPr id="3" name="TextBox 2">
            <a:extLst>
              <a:ext uri="{FF2B5EF4-FFF2-40B4-BE49-F238E27FC236}">
                <a16:creationId xmlns:a16="http://schemas.microsoft.com/office/drawing/2014/main" id="{873282DD-8F3E-3358-7F4D-467443E986C4}"/>
              </a:ext>
            </a:extLst>
          </p:cNvPr>
          <p:cNvSpPr txBox="1"/>
          <p:nvPr/>
        </p:nvSpPr>
        <p:spPr>
          <a:xfrm>
            <a:off x="726440" y="1478963"/>
            <a:ext cx="11091186" cy="46198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To Deploy the project in the CLOUD, we are using </a:t>
            </a:r>
            <a:r>
              <a:rPr lang="en-US" dirty="0">
                <a:solidFill>
                  <a:srgbClr val="00B050"/>
                </a:solidFill>
                <a:latin typeface="Cooper Black" panose="0208090404030B020404" pitchFamily="18" charset="0"/>
              </a:rPr>
              <a:t>HEROKU Platform.</a:t>
            </a:r>
          </a:p>
          <a:p>
            <a:pPr marL="285750" indent="-285750">
              <a:lnSpc>
                <a:spcPct val="150000"/>
              </a:lnSpc>
              <a:buFont typeface="Wingdings" panose="05000000000000000000" pitchFamily="2" charset="2"/>
              <a:buChar char="Ø"/>
            </a:pPr>
            <a:r>
              <a:rPr lang="en-US" dirty="0"/>
              <a:t> Heroku is a platform as a service (PaaS) that enables developers to build, run, and operate applications entirely in the cloud.</a:t>
            </a:r>
          </a:p>
          <a:p>
            <a:pPr>
              <a:lnSpc>
                <a:spcPct val="150000"/>
              </a:lnSpc>
            </a:pPr>
            <a:r>
              <a:rPr lang="en-US" sz="2000" b="1" u="sng" dirty="0"/>
              <a:t>To Deploy the Project Using Heroku we need to follow the following Steps.</a:t>
            </a:r>
          </a:p>
          <a:p>
            <a:pPr marL="285750" indent="-285750">
              <a:lnSpc>
                <a:spcPct val="150000"/>
              </a:lnSpc>
              <a:buFont typeface="Wingdings" panose="05000000000000000000" pitchFamily="2" charset="2"/>
              <a:buChar char="Ø"/>
            </a:pPr>
            <a:r>
              <a:rPr lang="en-US" dirty="0"/>
              <a:t> In the terminal go to Project Location and install the </a:t>
            </a:r>
            <a:r>
              <a:rPr lang="en-US" dirty="0">
                <a:solidFill>
                  <a:srgbClr val="00B050"/>
                </a:solidFill>
                <a:latin typeface="Arial Black" panose="020B0A04020102020204" pitchFamily="34" charset="0"/>
              </a:rPr>
              <a:t>gunicorn</a:t>
            </a:r>
            <a:r>
              <a:rPr lang="en-US" dirty="0"/>
              <a:t> which is a python </a:t>
            </a:r>
          </a:p>
          <a:p>
            <a:pPr marL="285750" indent="-285750">
              <a:lnSpc>
                <a:spcPct val="150000"/>
              </a:lnSpc>
              <a:buFont typeface="Wingdings" panose="05000000000000000000" pitchFamily="2" charset="2"/>
              <a:buChar char="Ø"/>
            </a:pPr>
            <a:r>
              <a:rPr lang="en-US" dirty="0"/>
              <a:t> Now go to your Folder and Create the folder</a:t>
            </a:r>
            <a:r>
              <a:rPr lang="en-US" dirty="0">
                <a:latin typeface="Cooper Black" panose="0208090404030B020404" pitchFamily="18" charset="0"/>
              </a:rPr>
              <a:t> </a:t>
            </a:r>
            <a:r>
              <a:rPr lang="en-US" dirty="0">
                <a:solidFill>
                  <a:srgbClr val="00B050"/>
                </a:solidFill>
                <a:latin typeface="Cooper Black" panose="0208090404030B020404" pitchFamily="18" charset="0"/>
              </a:rPr>
              <a:t>Procfile</a:t>
            </a:r>
            <a:r>
              <a:rPr lang="en-US" dirty="0">
                <a:solidFill>
                  <a:srgbClr val="FFC000"/>
                </a:solidFill>
                <a:latin typeface="Cooper Black" panose="0208090404030B020404" pitchFamily="18" charset="0"/>
              </a:rPr>
              <a:t> </a:t>
            </a:r>
            <a:r>
              <a:rPr lang="en-US" dirty="0"/>
              <a:t>without extensions. </a:t>
            </a:r>
          </a:p>
          <a:p>
            <a:pPr marL="285750" indent="-285750">
              <a:lnSpc>
                <a:spcPct val="150000"/>
              </a:lnSpc>
              <a:buFont typeface="Wingdings" panose="05000000000000000000" pitchFamily="2" charset="2"/>
              <a:buChar char="Ø"/>
            </a:pPr>
            <a:r>
              <a:rPr lang="en-US" dirty="0"/>
              <a:t>  In Terminal use this commands</a:t>
            </a:r>
            <a:r>
              <a:rPr lang="en-US" dirty="0">
                <a:solidFill>
                  <a:srgbClr val="FFC000"/>
                </a:solidFill>
              </a:rPr>
              <a:t> </a:t>
            </a:r>
            <a:r>
              <a:rPr lang="en-US" dirty="0">
                <a:solidFill>
                  <a:srgbClr val="00B050"/>
                </a:solidFill>
                <a:latin typeface="Cooper Black" panose="0208090404030B020404" pitchFamily="18" charset="0"/>
              </a:rPr>
              <a:t>pip freeze &gt; requriements.txt .</a:t>
            </a:r>
          </a:p>
          <a:p>
            <a:pPr marL="285750" indent="-285750">
              <a:lnSpc>
                <a:spcPct val="150000"/>
              </a:lnSpc>
              <a:buFont typeface="Wingdings" panose="05000000000000000000" pitchFamily="2" charset="2"/>
              <a:buChar char="Ø"/>
            </a:pPr>
            <a:r>
              <a:rPr lang="en-US" dirty="0"/>
              <a:t> Install the Git and HerokuCli in your system.</a:t>
            </a:r>
          </a:p>
          <a:p>
            <a:pPr marL="285750" indent="-285750">
              <a:lnSpc>
                <a:spcPct val="150000"/>
              </a:lnSpc>
              <a:buFont typeface="Wingdings" panose="05000000000000000000" pitchFamily="2" charset="2"/>
              <a:buChar char="Ø"/>
            </a:pPr>
            <a:r>
              <a:rPr lang="en-US" dirty="0"/>
              <a:t>Now Initialize the git in terminal. To initialize use </a:t>
            </a:r>
            <a:r>
              <a:rPr lang="en-US" dirty="0">
                <a:solidFill>
                  <a:srgbClr val="00B050"/>
                </a:solidFill>
                <a:latin typeface="Arial Black" panose="020B0A04020102020204" pitchFamily="34" charset="0"/>
              </a:rPr>
              <a:t>git init</a:t>
            </a:r>
          </a:p>
          <a:p>
            <a:pPr marL="285750" indent="-285750">
              <a:lnSpc>
                <a:spcPct val="150000"/>
              </a:lnSpc>
              <a:buFont typeface="Wingdings" panose="05000000000000000000" pitchFamily="2" charset="2"/>
              <a:buChar char="Ø"/>
            </a:pPr>
            <a:r>
              <a:rPr lang="en-US" dirty="0"/>
              <a:t>To add files use </a:t>
            </a:r>
            <a:r>
              <a:rPr lang="en-US" dirty="0">
                <a:solidFill>
                  <a:srgbClr val="FFC000"/>
                </a:solidFill>
              </a:rPr>
              <a:t> </a:t>
            </a:r>
            <a:r>
              <a:rPr lang="en-US" dirty="0">
                <a:solidFill>
                  <a:srgbClr val="00B050"/>
                </a:solidFill>
                <a:latin typeface="Arial Black" panose="020B0A04020102020204" pitchFamily="34" charset="0"/>
              </a:rPr>
              <a:t>git add . </a:t>
            </a:r>
          </a:p>
          <a:p>
            <a:pPr>
              <a:lnSpc>
                <a:spcPct val="150000"/>
              </a:lnSpc>
            </a:pPr>
            <a:r>
              <a:rPr lang="en-US" dirty="0"/>
              <a:t>  Commit the git </a:t>
            </a:r>
            <a:r>
              <a:rPr lang="en-US" dirty="0">
                <a:solidFill>
                  <a:srgbClr val="00B050"/>
                </a:solidFill>
                <a:latin typeface="Arial Black" panose="020B0A04020102020204" pitchFamily="34" charset="0"/>
              </a:rPr>
              <a:t>git commit -m “msg” </a:t>
            </a:r>
          </a:p>
        </p:txBody>
      </p:sp>
    </p:spTree>
    <p:extLst>
      <p:ext uri="{BB962C8B-B14F-4D97-AF65-F5344CB8AC3E}">
        <p14:creationId xmlns:p14="http://schemas.microsoft.com/office/powerpoint/2010/main" val="3045896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075C64-8B93-8785-7E96-43D29E8D75E1}"/>
              </a:ext>
            </a:extLst>
          </p:cNvPr>
          <p:cNvSpPr txBox="1"/>
          <p:nvPr/>
        </p:nvSpPr>
        <p:spPr>
          <a:xfrm flipH="1">
            <a:off x="682929" y="480105"/>
            <a:ext cx="5003801" cy="646331"/>
          </a:xfrm>
          <a:prstGeom prst="rect">
            <a:avLst/>
          </a:prstGeom>
          <a:noFill/>
        </p:spPr>
        <p:txBody>
          <a:bodyPr wrap="square" rtlCol="0">
            <a:spAutoFit/>
          </a:bodyPr>
          <a:lstStyle/>
          <a:p>
            <a:r>
              <a:rPr lang="en-IN" sz="3600" dirty="0">
                <a:solidFill>
                  <a:srgbClr val="002060"/>
                </a:solidFill>
              </a:rPr>
              <a:t>DEPLOYMENT</a:t>
            </a:r>
            <a:endParaRPr lang="en-IN" dirty="0">
              <a:solidFill>
                <a:srgbClr val="002060"/>
              </a:solidFill>
            </a:endParaRPr>
          </a:p>
        </p:txBody>
      </p:sp>
      <p:sp>
        <p:nvSpPr>
          <p:cNvPr id="6" name="TextBox 5">
            <a:extLst>
              <a:ext uri="{FF2B5EF4-FFF2-40B4-BE49-F238E27FC236}">
                <a16:creationId xmlns:a16="http://schemas.microsoft.com/office/drawing/2014/main" id="{82D7D534-77EE-429C-0B74-D7811518E722}"/>
              </a:ext>
            </a:extLst>
          </p:cNvPr>
          <p:cNvSpPr txBox="1"/>
          <p:nvPr/>
        </p:nvSpPr>
        <p:spPr>
          <a:xfrm>
            <a:off x="2927928" y="1299582"/>
            <a:ext cx="10113818" cy="5386090"/>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 </a:t>
            </a:r>
            <a:r>
              <a:rPr lang="en-IN" sz="2000" dirty="0"/>
              <a:t>Login into Heroku, use</a:t>
            </a:r>
          </a:p>
          <a:p>
            <a:pPr marL="285750" indent="-285750">
              <a:buFont typeface="Wingdings" panose="05000000000000000000" pitchFamily="2" charset="2"/>
              <a:buChar char="Ø"/>
            </a:pPr>
            <a:endParaRPr lang="en-IN" sz="2000" dirty="0"/>
          </a:p>
          <a:p>
            <a:r>
              <a:rPr lang="en-IN" sz="2000" dirty="0"/>
              <a:t>                 </a:t>
            </a:r>
            <a:r>
              <a:rPr lang="en-IN" sz="2000" dirty="0">
                <a:solidFill>
                  <a:srgbClr val="00B050"/>
                </a:solidFill>
                <a:latin typeface="Cooper Black" panose="0208090404030B020404" pitchFamily="18" charset="0"/>
              </a:rPr>
              <a:t>Heroku login</a:t>
            </a:r>
          </a:p>
          <a:p>
            <a:pPr marL="285750" indent="-285750">
              <a:buFont typeface="Wingdings" panose="05000000000000000000" pitchFamily="2" charset="2"/>
              <a:buChar char="Ø"/>
            </a:pPr>
            <a:endParaRPr lang="en-IN" sz="2000" dirty="0">
              <a:latin typeface="Cooper Black" panose="0208090404030B020404" pitchFamily="18" charset="0"/>
            </a:endParaRPr>
          </a:p>
          <a:p>
            <a:pPr marL="285750" indent="-285750">
              <a:buFont typeface="Wingdings" panose="05000000000000000000" pitchFamily="2" charset="2"/>
              <a:buChar char="Ø"/>
            </a:pPr>
            <a:r>
              <a:rPr lang="en-IN" sz="2000" dirty="0"/>
              <a:t> Now  create the application using </a:t>
            </a:r>
          </a:p>
          <a:p>
            <a:pPr marL="285750" indent="-285750">
              <a:buFont typeface="Wingdings" panose="05000000000000000000" pitchFamily="2" charset="2"/>
              <a:buChar char="Ø"/>
            </a:pPr>
            <a:endParaRPr lang="en-IN" sz="2000" dirty="0"/>
          </a:p>
          <a:p>
            <a:r>
              <a:rPr lang="en-IN" sz="2000" dirty="0">
                <a:solidFill>
                  <a:srgbClr val="00B050"/>
                </a:solidFill>
                <a:latin typeface="Cooper Black" panose="0208090404030B020404" pitchFamily="18" charset="0"/>
              </a:rPr>
              <a:t>                 Heroku create AppName</a:t>
            </a:r>
          </a:p>
          <a:p>
            <a:pPr marL="285750" indent="-285750">
              <a:buFont typeface="Wingdings" panose="05000000000000000000" pitchFamily="2" charset="2"/>
              <a:buChar char="Ø"/>
            </a:pPr>
            <a:endParaRPr lang="en-IN" sz="2000" dirty="0">
              <a:latin typeface="Cooper Black" panose="0208090404030B020404" pitchFamily="18" charset="0"/>
            </a:endParaRPr>
          </a:p>
          <a:p>
            <a:pPr marL="285750" indent="-285750">
              <a:buFont typeface="Wingdings" panose="05000000000000000000" pitchFamily="2" charset="2"/>
              <a:buChar char="Ø"/>
            </a:pPr>
            <a:r>
              <a:rPr lang="en-IN" sz="2000" dirty="0"/>
              <a:t>   Add a remote to your local repository</a:t>
            </a:r>
          </a:p>
          <a:p>
            <a:pPr marL="285750" indent="-285750">
              <a:buFont typeface="Wingdings" panose="05000000000000000000" pitchFamily="2" charset="2"/>
              <a:buChar char="Ø"/>
            </a:pPr>
            <a:endParaRPr lang="en-IN" sz="2000" dirty="0"/>
          </a:p>
          <a:p>
            <a:r>
              <a:rPr lang="en-IN" sz="2000" dirty="0">
                <a:solidFill>
                  <a:srgbClr val="00B050"/>
                </a:solidFill>
                <a:latin typeface="Cooper Black" panose="0208090404030B020404" pitchFamily="18" charset="0"/>
              </a:rPr>
              <a:t>              heroku git:remote –a AppName</a:t>
            </a:r>
          </a:p>
          <a:p>
            <a:endParaRPr lang="en-IN" sz="2000" dirty="0">
              <a:latin typeface="Cooper Black" panose="0208090404030B020404" pitchFamily="18" charset="0"/>
            </a:endParaRPr>
          </a:p>
          <a:p>
            <a:pPr marL="285750" indent="-285750">
              <a:buFont typeface="Wingdings" panose="05000000000000000000" pitchFamily="2" charset="2"/>
              <a:buChar char="Ø"/>
            </a:pPr>
            <a:r>
              <a:rPr lang="en-IN" sz="2000" dirty="0"/>
              <a:t> Push the files to Heroku</a:t>
            </a:r>
          </a:p>
          <a:p>
            <a:r>
              <a:rPr lang="en-IN" sz="2000" dirty="0"/>
              <a:t> </a:t>
            </a:r>
          </a:p>
          <a:p>
            <a:r>
              <a:rPr lang="en-IN" sz="2000" dirty="0">
                <a:solidFill>
                  <a:srgbClr val="00B050"/>
                </a:solidFill>
                <a:latin typeface="Cooper Black" panose="0208090404030B020404" pitchFamily="18" charset="0"/>
              </a:rPr>
              <a:t>               git push heroku master </a:t>
            </a:r>
          </a:p>
          <a:p>
            <a:endParaRPr lang="en-IN" sz="2000" dirty="0"/>
          </a:p>
          <a:p>
            <a:r>
              <a:rPr lang="en-IN" sz="2000" dirty="0"/>
              <a:t>Now application is deployed into the cloud. </a:t>
            </a:r>
          </a:p>
        </p:txBody>
      </p:sp>
    </p:spTree>
    <p:extLst>
      <p:ext uri="{BB962C8B-B14F-4D97-AF65-F5344CB8AC3E}">
        <p14:creationId xmlns:p14="http://schemas.microsoft.com/office/powerpoint/2010/main" val="2389166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3ED34D-2754-86CF-51B0-DFDC4A9AB302}"/>
              </a:ext>
            </a:extLst>
          </p:cNvPr>
          <p:cNvSpPr txBox="1"/>
          <p:nvPr/>
        </p:nvSpPr>
        <p:spPr>
          <a:xfrm>
            <a:off x="519102" y="543509"/>
            <a:ext cx="7376160" cy="646331"/>
          </a:xfrm>
          <a:prstGeom prst="rect">
            <a:avLst/>
          </a:prstGeom>
          <a:noFill/>
        </p:spPr>
        <p:txBody>
          <a:bodyPr wrap="square" rtlCol="0">
            <a:spAutoFit/>
          </a:bodyPr>
          <a:lstStyle/>
          <a:p>
            <a:r>
              <a:rPr lang="en-IN" sz="3600" dirty="0">
                <a:solidFill>
                  <a:srgbClr val="00B050"/>
                </a:solidFill>
              </a:rPr>
              <a:t>WELCOME PAGE</a:t>
            </a:r>
          </a:p>
        </p:txBody>
      </p:sp>
      <p:pic>
        <p:nvPicPr>
          <p:cNvPr id="4" name="Picture 3">
            <a:extLst>
              <a:ext uri="{FF2B5EF4-FFF2-40B4-BE49-F238E27FC236}">
                <a16:creationId xmlns:a16="http://schemas.microsoft.com/office/drawing/2014/main" id="{D59F41F6-C11B-5046-A0F4-C9E77A498364}"/>
              </a:ext>
            </a:extLst>
          </p:cNvPr>
          <p:cNvPicPr>
            <a:picLocks noChangeAspect="1"/>
          </p:cNvPicPr>
          <p:nvPr/>
        </p:nvPicPr>
        <p:blipFill rotWithShape="1">
          <a:blip r:embed="rId2">
            <a:extLst>
              <a:ext uri="{28A0092B-C50C-407E-A947-70E740481C1C}">
                <a14:useLocalDpi xmlns:a14="http://schemas.microsoft.com/office/drawing/2010/main" val="0"/>
              </a:ext>
            </a:extLst>
          </a:blip>
          <a:srcRect l="49028" t="14086" r="5679" b="10047"/>
          <a:stretch/>
        </p:blipFill>
        <p:spPr>
          <a:xfrm>
            <a:off x="707011" y="1681216"/>
            <a:ext cx="11114202" cy="4840664"/>
          </a:xfrm>
          <a:prstGeom prst="rect">
            <a:avLst/>
          </a:prstGeom>
        </p:spPr>
      </p:pic>
    </p:spTree>
    <p:extLst>
      <p:ext uri="{BB962C8B-B14F-4D97-AF65-F5344CB8AC3E}">
        <p14:creationId xmlns:p14="http://schemas.microsoft.com/office/powerpoint/2010/main" val="3877929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ED4935-4A9D-C183-2DA2-F2446ED6C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14" y="2392328"/>
            <a:ext cx="5468486" cy="3958087"/>
          </a:xfrm>
          <a:prstGeom prst="rect">
            <a:avLst/>
          </a:prstGeom>
        </p:spPr>
      </p:pic>
      <p:sp>
        <p:nvSpPr>
          <p:cNvPr id="6" name="TextBox 5">
            <a:extLst>
              <a:ext uri="{FF2B5EF4-FFF2-40B4-BE49-F238E27FC236}">
                <a16:creationId xmlns:a16="http://schemas.microsoft.com/office/drawing/2014/main" id="{3310AF62-2E7B-DD8A-4435-B9EADF1F6C7E}"/>
              </a:ext>
            </a:extLst>
          </p:cNvPr>
          <p:cNvSpPr txBox="1"/>
          <p:nvPr/>
        </p:nvSpPr>
        <p:spPr>
          <a:xfrm>
            <a:off x="309830" y="1439883"/>
            <a:ext cx="7897091" cy="523220"/>
          </a:xfrm>
          <a:prstGeom prst="rect">
            <a:avLst/>
          </a:prstGeom>
          <a:noFill/>
        </p:spPr>
        <p:txBody>
          <a:bodyPr wrap="square" rtlCol="0">
            <a:spAutoFit/>
          </a:bodyPr>
          <a:lstStyle/>
          <a:p>
            <a:r>
              <a:rPr lang="en-IN" sz="2800" dirty="0"/>
              <a:t>Form page for giving the input values</a:t>
            </a:r>
          </a:p>
        </p:txBody>
      </p:sp>
      <p:sp>
        <p:nvSpPr>
          <p:cNvPr id="7" name="AutoShape 2">
            <a:extLst>
              <a:ext uri="{FF2B5EF4-FFF2-40B4-BE49-F238E27FC236}">
                <a16:creationId xmlns:a16="http://schemas.microsoft.com/office/drawing/2014/main" id="{99547726-96E1-E5A5-1C3A-F5DE35D0FAF2}"/>
              </a:ext>
            </a:extLst>
          </p:cNvPr>
          <p:cNvSpPr>
            <a:spLocks noChangeAspect="1" noChangeArrowheads="1"/>
          </p:cNvSpPr>
          <p:nvPr/>
        </p:nvSpPr>
        <p:spPr bwMode="auto">
          <a:xfrm>
            <a:off x="689494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a:extLst>
              <a:ext uri="{FF2B5EF4-FFF2-40B4-BE49-F238E27FC236}">
                <a16:creationId xmlns:a16="http://schemas.microsoft.com/office/drawing/2014/main" id="{5FE7CB76-4032-A3CE-F22B-DA35E0E6FAB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29D3A383-5081-D683-A3C8-4CF9FC1D7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2392328"/>
            <a:ext cx="5253872" cy="3883777"/>
          </a:xfrm>
          <a:prstGeom prst="rect">
            <a:avLst/>
          </a:prstGeom>
        </p:spPr>
      </p:pic>
      <p:sp>
        <p:nvSpPr>
          <p:cNvPr id="2" name="TextBox 1">
            <a:extLst>
              <a:ext uri="{FF2B5EF4-FFF2-40B4-BE49-F238E27FC236}">
                <a16:creationId xmlns:a16="http://schemas.microsoft.com/office/drawing/2014/main" id="{3C6F7401-E93F-3624-B0B5-69991B72C3A9}"/>
              </a:ext>
            </a:extLst>
          </p:cNvPr>
          <p:cNvSpPr txBox="1"/>
          <p:nvPr/>
        </p:nvSpPr>
        <p:spPr>
          <a:xfrm>
            <a:off x="309830" y="383185"/>
            <a:ext cx="4029739" cy="646331"/>
          </a:xfrm>
          <a:prstGeom prst="rect">
            <a:avLst/>
          </a:prstGeom>
          <a:noFill/>
        </p:spPr>
        <p:txBody>
          <a:bodyPr wrap="square" rtlCol="0">
            <a:spAutoFit/>
          </a:bodyPr>
          <a:lstStyle/>
          <a:p>
            <a:r>
              <a:rPr lang="en-IN" sz="3600" dirty="0">
                <a:solidFill>
                  <a:srgbClr val="00B050"/>
                </a:solidFill>
              </a:rPr>
              <a:t>DEPLOYMENT</a:t>
            </a:r>
          </a:p>
        </p:txBody>
      </p:sp>
    </p:spTree>
    <p:extLst>
      <p:ext uri="{BB962C8B-B14F-4D97-AF65-F5344CB8AC3E}">
        <p14:creationId xmlns:p14="http://schemas.microsoft.com/office/powerpoint/2010/main" val="379389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A900C86-8FEB-A2BA-1B82-8741BAC98BD2}"/>
              </a:ext>
            </a:extLst>
          </p:cNvPr>
          <p:cNvSpPr txBox="1"/>
          <p:nvPr/>
        </p:nvSpPr>
        <p:spPr>
          <a:xfrm>
            <a:off x="820131" y="599061"/>
            <a:ext cx="9827491" cy="830997"/>
          </a:xfrm>
          <a:prstGeom prst="rect">
            <a:avLst/>
          </a:prstGeom>
          <a:noFill/>
        </p:spPr>
        <p:txBody>
          <a:bodyPr wrap="square" rtlCol="0">
            <a:spAutoFit/>
          </a:bodyPr>
          <a:lstStyle/>
          <a:p>
            <a:pPr marL="342900" indent="-342900">
              <a:buFont typeface="Wingdings" panose="05000000000000000000" pitchFamily="2" charset="2"/>
              <a:buChar char="q"/>
            </a:pPr>
            <a:r>
              <a:rPr lang="en-IN" sz="2400" dirty="0"/>
              <a:t>After putting the values by the user , we get the results of the model in the way mentioned below</a:t>
            </a:r>
          </a:p>
        </p:txBody>
      </p:sp>
      <p:pic>
        <p:nvPicPr>
          <p:cNvPr id="4" name="Picture 3">
            <a:extLst>
              <a:ext uri="{FF2B5EF4-FFF2-40B4-BE49-F238E27FC236}">
                <a16:creationId xmlns:a16="http://schemas.microsoft.com/office/drawing/2014/main" id="{153B049C-443D-6887-1A28-8EC1BF100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31" y="1957240"/>
            <a:ext cx="11031423" cy="3886200"/>
          </a:xfrm>
          <a:prstGeom prst="rect">
            <a:avLst/>
          </a:prstGeom>
        </p:spPr>
      </p:pic>
    </p:spTree>
    <p:extLst>
      <p:ext uri="{BB962C8B-B14F-4D97-AF65-F5344CB8AC3E}">
        <p14:creationId xmlns:p14="http://schemas.microsoft.com/office/powerpoint/2010/main" val="2438714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A8F365-5FD8-9118-A1CE-9F7EE847785D}"/>
              </a:ext>
            </a:extLst>
          </p:cNvPr>
          <p:cNvSpPr txBox="1"/>
          <p:nvPr/>
        </p:nvSpPr>
        <p:spPr>
          <a:xfrm>
            <a:off x="1031631" y="521476"/>
            <a:ext cx="7158182" cy="707886"/>
          </a:xfrm>
          <a:prstGeom prst="rect">
            <a:avLst/>
          </a:prstGeom>
          <a:noFill/>
        </p:spPr>
        <p:txBody>
          <a:bodyPr wrap="square" rtlCol="0">
            <a:spAutoFit/>
          </a:bodyPr>
          <a:lstStyle/>
          <a:p>
            <a:r>
              <a:rPr lang="en-IN" sz="4000" dirty="0">
                <a:solidFill>
                  <a:srgbClr val="002060"/>
                </a:solidFill>
                <a:latin typeface="Algerian" panose="04020705040A02060702" pitchFamily="82" charset="0"/>
              </a:rPr>
              <a:t>FUTURE SCOPE</a:t>
            </a:r>
          </a:p>
        </p:txBody>
      </p:sp>
      <p:sp>
        <p:nvSpPr>
          <p:cNvPr id="3" name="TextBox 2">
            <a:extLst>
              <a:ext uri="{FF2B5EF4-FFF2-40B4-BE49-F238E27FC236}">
                <a16:creationId xmlns:a16="http://schemas.microsoft.com/office/drawing/2014/main" id="{CC7D4EB0-02D5-C20C-FFC8-6DDA3263B9CA}"/>
              </a:ext>
            </a:extLst>
          </p:cNvPr>
          <p:cNvSpPr txBox="1"/>
          <p:nvPr/>
        </p:nvSpPr>
        <p:spPr>
          <a:xfrm>
            <a:off x="922301" y="1650901"/>
            <a:ext cx="5846247" cy="445923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0" i="0" dirty="0">
                <a:solidFill>
                  <a:srgbClr val="333333"/>
                </a:solidFill>
                <a:effectLst/>
                <a:latin typeface="Roboto" panose="02000000000000000000" pitchFamily="2" charset="0"/>
              </a:rPr>
              <a:t>This study encourages increasing the use of machine learning models in macroeconomic forecasting.</a:t>
            </a:r>
          </a:p>
          <a:p>
            <a:pPr marL="342900" indent="-342900">
              <a:lnSpc>
                <a:spcPct val="150000"/>
              </a:lnSpc>
              <a:buFont typeface="Wingdings" panose="05000000000000000000" pitchFamily="2" charset="2"/>
              <a:buChar char="Ø"/>
            </a:pPr>
            <a:r>
              <a:rPr lang="en-US" sz="2400" dirty="0"/>
              <a:t>This applicant can be implemented as a mobile app and be made available free for the business to download which they can use it to predict the GDP of a country where the can buy shares in that location.</a:t>
            </a:r>
          </a:p>
        </p:txBody>
      </p:sp>
      <p:pic>
        <p:nvPicPr>
          <p:cNvPr id="5" name="Picture 4">
            <a:extLst>
              <a:ext uri="{FF2B5EF4-FFF2-40B4-BE49-F238E27FC236}">
                <a16:creationId xmlns:a16="http://schemas.microsoft.com/office/drawing/2014/main" id="{2F6FEED0-0B17-7F92-38FD-9B6EC58E552F}"/>
              </a:ext>
            </a:extLst>
          </p:cNvPr>
          <p:cNvPicPr>
            <a:picLocks noChangeAspect="1"/>
          </p:cNvPicPr>
          <p:nvPr/>
        </p:nvPicPr>
        <p:blipFill rotWithShape="1">
          <a:blip r:embed="rId2">
            <a:extLst>
              <a:ext uri="{28A0092B-C50C-407E-A947-70E740481C1C}">
                <a14:useLocalDpi xmlns:a14="http://schemas.microsoft.com/office/drawing/2010/main" val="0"/>
              </a:ext>
            </a:extLst>
          </a:blip>
          <a:srcRect l="1884" t="235" r="735" b="10130"/>
          <a:stretch/>
        </p:blipFill>
        <p:spPr>
          <a:xfrm>
            <a:off x="6867939" y="1729409"/>
            <a:ext cx="5138532" cy="3935896"/>
          </a:xfrm>
          <a:prstGeom prst="rect">
            <a:avLst/>
          </a:prstGeom>
        </p:spPr>
      </p:pic>
    </p:spTree>
    <p:extLst>
      <p:ext uri="{BB962C8B-B14F-4D97-AF65-F5344CB8AC3E}">
        <p14:creationId xmlns:p14="http://schemas.microsoft.com/office/powerpoint/2010/main" val="3772117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085736-AA3D-E903-A7A4-11606FBE4A4D}"/>
              </a:ext>
            </a:extLst>
          </p:cNvPr>
          <p:cNvSpPr txBox="1"/>
          <p:nvPr/>
        </p:nvSpPr>
        <p:spPr>
          <a:xfrm>
            <a:off x="655782" y="756652"/>
            <a:ext cx="3694546" cy="707886"/>
          </a:xfrm>
          <a:prstGeom prst="rect">
            <a:avLst/>
          </a:prstGeom>
          <a:noFill/>
        </p:spPr>
        <p:txBody>
          <a:bodyPr wrap="square" rtlCol="0">
            <a:spAutoFit/>
          </a:bodyPr>
          <a:lstStyle/>
          <a:p>
            <a:r>
              <a:rPr lang="en-IN" sz="4000" dirty="0">
                <a:solidFill>
                  <a:srgbClr val="002060"/>
                </a:solidFill>
                <a:latin typeface="Algerian" panose="04020705040A02060702" pitchFamily="82" charset="0"/>
              </a:rPr>
              <a:t>CONCLUSION</a:t>
            </a:r>
            <a:r>
              <a:rPr lang="en-IN" sz="4000" dirty="0">
                <a:solidFill>
                  <a:schemeClr val="accent1"/>
                </a:solidFill>
              </a:rPr>
              <a:t> </a:t>
            </a:r>
          </a:p>
        </p:txBody>
      </p:sp>
      <p:sp>
        <p:nvSpPr>
          <p:cNvPr id="3" name="TextBox 2">
            <a:extLst>
              <a:ext uri="{FF2B5EF4-FFF2-40B4-BE49-F238E27FC236}">
                <a16:creationId xmlns:a16="http://schemas.microsoft.com/office/drawing/2014/main" id="{6BCEB6C7-B6DD-81FB-BFC8-95BE81CC516D}"/>
              </a:ext>
            </a:extLst>
          </p:cNvPr>
          <p:cNvSpPr txBox="1"/>
          <p:nvPr/>
        </p:nvSpPr>
        <p:spPr>
          <a:xfrm>
            <a:off x="655782" y="1733802"/>
            <a:ext cx="9841872" cy="427809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 We have made this project to business improvements to use the current technology instead of relying on old methods. </a:t>
            </a:r>
          </a:p>
          <a:p>
            <a:endParaRPr lang="en-US" sz="2800" dirty="0"/>
          </a:p>
          <a:p>
            <a:pPr marL="342900" indent="-342900">
              <a:buFont typeface="Wingdings" panose="05000000000000000000" pitchFamily="2" charset="2"/>
              <a:buChar char="Ø"/>
            </a:pPr>
            <a:r>
              <a:rPr lang="en-US" sz="2400" dirty="0"/>
              <a:t>Using machine learning algorithms, we trained the model with 4 following algorithms namely linear regression, Decision Tree, SVM &amp; Random Forest. And we got highest accuracy of 83% with Random Forest Model and is effectively satisfying the work of predicting future movement of GDP of country with given data .</a:t>
            </a:r>
          </a:p>
          <a:p>
            <a:pPr marL="342900" indent="-342900">
              <a:buFont typeface="Wingdings" panose="05000000000000000000" pitchFamily="2" charset="2"/>
              <a:buChar char="Ø"/>
            </a:pPr>
            <a:endParaRPr lang="en-US" sz="2400" dirty="0"/>
          </a:p>
          <a:p>
            <a:endParaRPr lang="en-US" sz="2400" dirty="0"/>
          </a:p>
          <a:p>
            <a:pPr marL="342900" indent="-342900">
              <a:buFont typeface="Wingdings" panose="05000000000000000000" pitchFamily="2" charset="2"/>
              <a:buChar char="Ø"/>
            </a:pPr>
            <a:endParaRPr lang="en-IN" sz="2400" dirty="0"/>
          </a:p>
        </p:txBody>
      </p:sp>
    </p:spTree>
    <p:extLst>
      <p:ext uri="{BB962C8B-B14F-4D97-AF65-F5344CB8AC3E}">
        <p14:creationId xmlns:p14="http://schemas.microsoft.com/office/powerpoint/2010/main" val="2341467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273DF-91B5-37DD-1791-D90A4A58F17B}"/>
              </a:ext>
            </a:extLst>
          </p:cNvPr>
          <p:cNvSpPr txBox="1"/>
          <p:nvPr/>
        </p:nvSpPr>
        <p:spPr>
          <a:xfrm>
            <a:off x="3722527" y="1932297"/>
            <a:ext cx="5938982" cy="1107996"/>
          </a:xfrm>
          <a:prstGeom prst="rect">
            <a:avLst/>
          </a:prstGeom>
          <a:noFill/>
        </p:spPr>
        <p:txBody>
          <a:bodyPr wrap="square" rtlCol="0">
            <a:spAutoFit/>
          </a:bodyPr>
          <a:lstStyle/>
          <a:p>
            <a:r>
              <a:rPr lang="en-IN" sz="6600" dirty="0">
                <a:solidFill>
                  <a:srgbClr val="002060"/>
                </a:solidFill>
                <a:latin typeface="Algerian" panose="04020705040A02060702" pitchFamily="82" charset="0"/>
              </a:rPr>
              <a:t>THAnk’s</a:t>
            </a:r>
          </a:p>
        </p:txBody>
      </p:sp>
      <p:sp>
        <p:nvSpPr>
          <p:cNvPr id="3" name="TextBox 2">
            <a:extLst>
              <a:ext uri="{FF2B5EF4-FFF2-40B4-BE49-F238E27FC236}">
                <a16:creationId xmlns:a16="http://schemas.microsoft.com/office/drawing/2014/main" id="{0FBCB6E0-DF85-0C71-A1FC-245CF9868474}"/>
              </a:ext>
            </a:extLst>
          </p:cNvPr>
          <p:cNvSpPr txBox="1"/>
          <p:nvPr/>
        </p:nvSpPr>
        <p:spPr>
          <a:xfrm>
            <a:off x="1380565" y="4371706"/>
            <a:ext cx="5692588" cy="830997"/>
          </a:xfrm>
          <a:prstGeom prst="rect">
            <a:avLst/>
          </a:prstGeom>
          <a:noFill/>
        </p:spPr>
        <p:txBody>
          <a:bodyPr wrap="square" rtlCol="0">
            <a:spAutoFit/>
          </a:bodyPr>
          <a:lstStyle/>
          <a:p>
            <a:pPr marL="342900" indent="-342900">
              <a:buFont typeface="Wingdings" panose="05000000000000000000" pitchFamily="2" charset="2"/>
              <a:buChar char="v"/>
            </a:pPr>
            <a:r>
              <a:rPr lang="en-IN" sz="2400" dirty="0"/>
              <a:t> S.AFIFA                         </a:t>
            </a:r>
          </a:p>
          <a:p>
            <a:pPr marL="342900" indent="-342900">
              <a:buFont typeface="Wingdings" panose="05000000000000000000" pitchFamily="2" charset="2"/>
              <a:buChar char="v"/>
            </a:pPr>
            <a:r>
              <a:rPr lang="en-IN" sz="2400" dirty="0"/>
              <a:t> S.TAHASEEN                     </a:t>
            </a:r>
          </a:p>
        </p:txBody>
      </p:sp>
      <p:sp>
        <p:nvSpPr>
          <p:cNvPr id="4" name="TextBox 3">
            <a:extLst>
              <a:ext uri="{FF2B5EF4-FFF2-40B4-BE49-F238E27FC236}">
                <a16:creationId xmlns:a16="http://schemas.microsoft.com/office/drawing/2014/main" id="{B7369FAF-6DF9-26B3-A447-99E9073EDDBA}"/>
              </a:ext>
            </a:extLst>
          </p:cNvPr>
          <p:cNvSpPr txBox="1"/>
          <p:nvPr/>
        </p:nvSpPr>
        <p:spPr>
          <a:xfrm>
            <a:off x="5898777" y="4371707"/>
            <a:ext cx="5190564" cy="830997"/>
          </a:xfrm>
          <a:prstGeom prst="rect">
            <a:avLst/>
          </a:prstGeom>
          <a:noFill/>
        </p:spPr>
        <p:txBody>
          <a:bodyPr wrap="square" rtlCol="0">
            <a:spAutoFit/>
          </a:bodyPr>
          <a:lstStyle/>
          <a:p>
            <a:pPr marL="342900" indent="-342900">
              <a:buFont typeface="Wingdings" panose="05000000000000000000" pitchFamily="2" charset="2"/>
              <a:buChar char="v"/>
            </a:pPr>
            <a:r>
              <a:rPr lang="en-IN" sz="2400" dirty="0"/>
              <a:t> S.ABEEDA                              </a:t>
            </a:r>
          </a:p>
          <a:p>
            <a:pPr marL="342900" indent="-342900">
              <a:buFont typeface="Wingdings" panose="05000000000000000000" pitchFamily="2" charset="2"/>
              <a:buChar char="v"/>
            </a:pPr>
            <a:r>
              <a:rPr lang="en-IN" sz="2400" dirty="0"/>
              <a:t> S.UMMESALMA               </a:t>
            </a:r>
          </a:p>
        </p:txBody>
      </p:sp>
      <p:sp>
        <p:nvSpPr>
          <p:cNvPr id="5" name="TextBox 4">
            <a:extLst>
              <a:ext uri="{FF2B5EF4-FFF2-40B4-BE49-F238E27FC236}">
                <a16:creationId xmlns:a16="http://schemas.microsoft.com/office/drawing/2014/main" id="{70B39E9A-9DD8-8327-83BC-E4F1FC7550E0}"/>
              </a:ext>
            </a:extLst>
          </p:cNvPr>
          <p:cNvSpPr txBox="1"/>
          <p:nvPr/>
        </p:nvSpPr>
        <p:spPr>
          <a:xfrm>
            <a:off x="1380565" y="3429002"/>
            <a:ext cx="2590800" cy="461665"/>
          </a:xfrm>
          <a:prstGeom prst="rect">
            <a:avLst/>
          </a:prstGeom>
          <a:noFill/>
        </p:spPr>
        <p:txBody>
          <a:bodyPr wrap="square" rtlCol="0">
            <a:spAutoFit/>
          </a:bodyPr>
          <a:lstStyle/>
          <a:p>
            <a:r>
              <a:rPr lang="en-IN" sz="2400" dirty="0"/>
              <a:t>FROM</a:t>
            </a:r>
          </a:p>
        </p:txBody>
      </p:sp>
    </p:spTree>
    <p:extLst>
      <p:ext uri="{BB962C8B-B14F-4D97-AF65-F5344CB8AC3E}">
        <p14:creationId xmlns:p14="http://schemas.microsoft.com/office/powerpoint/2010/main" val="2628130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C7BBA8-0724-2909-E554-482115AB6E1E}"/>
              </a:ext>
            </a:extLst>
          </p:cNvPr>
          <p:cNvSpPr txBox="1"/>
          <p:nvPr/>
        </p:nvSpPr>
        <p:spPr>
          <a:xfrm>
            <a:off x="571892" y="3566588"/>
            <a:ext cx="12008153" cy="2215991"/>
          </a:xfrm>
          <a:prstGeom prst="rect">
            <a:avLst/>
          </a:prstGeom>
          <a:noFill/>
        </p:spPr>
        <p:txBody>
          <a:bodyPr wrap="square" rtlCol="0">
            <a:spAutoFit/>
          </a:bodyPr>
          <a:lstStyle/>
          <a:p>
            <a:r>
              <a:rPr lang="en-US" sz="2000" dirty="0">
                <a:latin typeface="Corbel" panose="020B0503020204020204" pitchFamily="34" charset="0"/>
              </a:rPr>
              <a:t>Where,</a:t>
            </a:r>
          </a:p>
          <a:p>
            <a:pPr marL="800100" lvl="1" indent="-342900">
              <a:buFont typeface="Arial" panose="020B0604020202020204" pitchFamily="34" charset="0"/>
              <a:buChar char="•"/>
            </a:pPr>
            <a:r>
              <a:rPr lang="en-US" sz="2000" dirty="0">
                <a:latin typeface="Corbel" panose="020B0503020204020204" pitchFamily="34" charset="0"/>
              </a:rPr>
              <a:t>C = Consumption</a:t>
            </a:r>
          </a:p>
          <a:p>
            <a:pPr marL="800100" lvl="1" indent="-342900">
              <a:buFont typeface="Arial" panose="020B0604020202020204" pitchFamily="34" charset="0"/>
              <a:buChar char="•"/>
            </a:pPr>
            <a:r>
              <a:rPr lang="en-US" sz="2000" dirty="0">
                <a:latin typeface="Corbel" panose="020B0503020204020204" pitchFamily="34" charset="0"/>
              </a:rPr>
              <a:t> I  = Investment </a:t>
            </a:r>
          </a:p>
          <a:p>
            <a:pPr marL="800100" lvl="1" indent="-342900">
              <a:buFont typeface="Arial" panose="020B0604020202020204" pitchFamily="34" charset="0"/>
              <a:buChar char="•"/>
            </a:pPr>
            <a:r>
              <a:rPr lang="en-US" sz="2000" dirty="0">
                <a:latin typeface="Corbel" panose="020B0503020204020204" pitchFamily="34" charset="0"/>
              </a:rPr>
              <a:t>G = Government Spending </a:t>
            </a:r>
          </a:p>
          <a:p>
            <a:pPr marL="800100" lvl="1" indent="-342900">
              <a:buFont typeface="Arial" panose="020B0604020202020204" pitchFamily="34" charset="0"/>
              <a:buChar char="•"/>
            </a:pPr>
            <a:r>
              <a:rPr lang="en-US" sz="2000" dirty="0">
                <a:latin typeface="Corbel" panose="020B0503020204020204" pitchFamily="34" charset="0"/>
              </a:rPr>
              <a:t>X = Exports  </a:t>
            </a:r>
          </a:p>
          <a:p>
            <a:pPr marL="800100" lvl="1" indent="-342900">
              <a:buFont typeface="Arial" panose="020B0604020202020204" pitchFamily="34" charset="0"/>
              <a:buChar char="•"/>
            </a:pPr>
            <a:r>
              <a:rPr lang="en-US" sz="2000" dirty="0">
                <a:latin typeface="Corbel" panose="020B0503020204020204" pitchFamily="34" charset="0"/>
              </a:rPr>
              <a:t>M = Imports </a:t>
            </a:r>
            <a:endParaRPr lang="en-IN" sz="2000" dirty="0">
              <a:latin typeface="Corbel" panose="020B0503020204020204" pitchFamily="34" charset="0"/>
            </a:endParaRPr>
          </a:p>
          <a:p>
            <a:endParaRPr lang="en-IN" dirty="0"/>
          </a:p>
        </p:txBody>
      </p:sp>
      <p:sp>
        <p:nvSpPr>
          <p:cNvPr id="5" name="TextBox 4">
            <a:extLst>
              <a:ext uri="{FF2B5EF4-FFF2-40B4-BE49-F238E27FC236}">
                <a16:creationId xmlns:a16="http://schemas.microsoft.com/office/drawing/2014/main" id="{0329C3AD-7BF6-F59E-7AB4-EFD1DD19D0E4}"/>
              </a:ext>
            </a:extLst>
          </p:cNvPr>
          <p:cNvSpPr txBox="1"/>
          <p:nvPr/>
        </p:nvSpPr>
        <p:spPr>
          <a:xfrm>
            <a:off x="571892" y="681270"/>
            <a:ext cx="5693790" cy="584775"/>
          </a:xfrm>
          <a:prstGeom prst="rect">
            <a:avLst/>
          </a:prstGeom>
          <a:noFill/>
        </p:spPr>
        <p:txBody>
          <a:bodyPr wrap="square" rtlCol="0">
            <a:spAutoFit/>
          </a:bodyPr>
          <a:lstStyle/>
          <a:p>
            <a:r>
              <a:rPr lang="en-US" sz="3200" u="sng" dirty="0">
                <a:solidFill>
                  <a:srgbClr val="C00000"/>
                </a:solidFill>
              </a:rPr>
              <a:t>Existing System :</a:t>
            </a:r>
            <a:endParaRPr lang="en-IN" sz="2800" u="sng" dirty="0">
              <a:solidFill>
                <a:srgbClr val="C00000"/>
              </a:solidFill>
            </a:endParaRPr>
          </a:p>
        </p:txBody>
      </p:sp>
      <p:sp>
        <p:nvSpPr>
          <p:cNvPr id="2" name="TextBox 1">
            <a:extLst>
              <a:ext uri="{FF2B5EF4-FFF2-40B4-BE49-F238E27FC236}">
                <a16:creationId xmlns:a16="http://schemas.microsoft.com/office/drawing/2014/main" id="{35C13FDF-4D89-8234-B414-496C65D609DC}"/>
              </a:ext>
            </a:extLst>
          </p:cNvPr>
          <p:cNvSpPr txBox="1"/>
          <p:nvPr/>
        </p:nvSpPr>
        <p:spPr>
          <a:xfrm>
            <a:off x="789505" y="5064704"/>
            <a:ext cx="5990492" cy="646331"/>
          </a:xfrm>
          <a:prstGeom prst="rect">
            <a:avLst/>
          </a:prstGeom>
          <a:noFill/>
        </p:spPr>
        <p:txBody>
          <a:bodyPr wrap="square" rtlCol="0">
            <a:spAutoFit/>
          </a:bodyPr>
          <a:lstStyle/>
          <a:p>
            <a:endParaRPr lang="en-IN" sz="1800" u="sng" dirty="0">
              <a:solidFill>
                <a:srgbClr val="FF0000"/>
              </a:solidFill>
            </a:endParaRPr>
          </a:p>
          <a:p>
            <a:endParaRPr lang="en-IN" dirty="0"/>
          </a:p>
        </p:txBody>
      </p:sp>
      <p:sp>
        <p:nvSpPr>
          <p:cNvPr id="3" name="TextBox 2">
            <a:extLst>
              <a:ext uri="{FF2B5EF4-FFF2-40B4-BE49-F238E27FC236}">
                <a16:creationId xmlns:a16="http://schemas.microsoft.com/office/drawing/2014/main" id="{159910B4-5705-2162-82C0-CF800B10BDF0}"/>
              </a:ext>
            </a:extLst>
          </p:cNvPr>
          <p:cNvSpPr txBox="1"/>
          <p:nvPr/>
        </p:nvSpPr>
        <p:spPr>
          <a:xfrm>
            <a:off x="571892" y="1609872"/>
            <a:ext cx="11048215" cy="1938992"/>
          </a:xfrm>
          <a:prstGeom prst="rect">
            <a:avLst/>
          </a:prstGeom>
          <a:noFill/>
        </p:spPr>
        <p:txBody>
          <a:bodyPr wrap="square" rtlCol="0">
            <a:spAutoFit/>
          </a:bodyPr>
          <a:lstStyle/>
          <a:p>
            <a:pPr algn="l"/>
            <a:r>
              <a:rPr lang="en-US" sz="2400" b="0" i="0" dirty="0">
                <a:solidFill>
                  <a:srgbClr val="000000"/>
                </a:solidFill>
                <a:effectLst/>
                <a:latin typeface="Corbel" panose="020B0503020204020204" pitchFamily="34" charset="0"/>
              </a:rPr>
              <a:t>                       Forecasting  real GDP growth involves complicated calculations, and oﬃcial data are often available only after at least a one-quarter delay.</a:t>
            </a:r>
          </a:p>
          <a:p>
            <a:pPr algn="l"/>
            <a:r>
              <a:rPr lang="en-US" sz="2400" dirty="0">
                <a:solidFill>
                  <a:srgbClr val="000000"/>
                </a:solidFill>
                <a:latin typeface="Corbel" panose="020B0503020204020204" pitchFamily="34" charset="0"/>
              </a:rPr>
              <a:t>         </a:t>
            </a:r>
          </a:p>
          <a:p>
            <a:pPr algn="l"/>
            <a:r>
              <a:rPr lang="en-US" sz="2400" dirty="0">
                <a:solidFill>
                  <a:srgbClr val="000000"/>
                </a:solidFill>
                <a:latin typeface="Corbel" panose="020B0503020204020204" pitchFamily="34" charset="0"/>
              </a:rPr>
              <a:t>                                                        </a:t>
            </a:r>
            <a:r>
              <a:rPr lang="nn-NO" sz="2400" dirty="0"/>
              <a:t>GDP = C + I + G + (X-M)</a:t>
            </a:r>
            <a:endParaRPr lang="en-US" sz="2400" dirty="0">
              <a:solidFill>
                <a:srgbClr val="000000"/>
              </a:solidFill>
              <a:latin typeface="Corbel" panose="020B0503020204020204" pitchFamily="34" charset="0"/>
            </a:endParaRPr>
          </a:p>
          <a:p>
            <a:pPr algn="l"/>
            <a:r>
              <a:rPr lang="en-US" sz="2400" b="0" i="0" dirty="0">
                <a:solidFill>
                  <a:srgbClr val="000000"/>
                </a:solidFill>
                <a:effectLst/>
                <a:latin typeface="Corbel" panose="020B0503020204020204" pitchFamily="34" charset="0"/>
              </a:rPr>
              <a:t>                         </a:t>
            </a:r>
          </a:p>
        </p:txBody>
      </p:sp>
    </p:spTree>
    <p:extLst>
      <p:ext uri="{BB962C8B-B14F-4D97-AF65-F5344CB8AC3E}">
        <p14:creationId xmlns:p14="http://schemas.microsoft.com/office/powerpoint/2010/main" val="378298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0BF49-8C35-FF0A-32B0-8A232A6C9797}"/>
              </a:ext>
            </a:extLst>
          </p:cNvPr>
          <p:cNvSpPr txBox="1"/>
          <p:nvPr/>
        </p:nvSpPr>
        <p:spPr>
          <a:xfrm>
            <a:off x="714633" y="763070"/>
            <a:ext cx="6673175" cy="584775"/>
          </a:xfrm>
          <a:prstGeom prst="rect">
            <a:avLst/>
          </a:prstGeom>
          <a:noFill/>
        </p:spPr>
        <p:txBody>
          <a:bodyPr wrap="square" rtlCol="0">
            <a:spAutoFit/>
          </a:bodyPr>
          <a:lstStyle/>
          <a:p>
            <a:r>
              <a:rPr lang="en-US" sz="3200" u="sng" dirty="0">
                <a:solidFill>
                  <a:srgbClr val="C00000"/>
                </a:solidFill>
              </a:rPr>
              <a:t>Disadvantages Of Existing System :</a:t>
            </a:r>
            <a:endParaRPr lang="en-IN" sz="3200" dirty="0">
              <a:solidFill>
                <a:srgbClr val="C00000"/>
              </a:solidFill>
            </a:endParaRPr>
          </a:p>
        </p:txBody>
      </p:sp>
      <p:sp>
        <p:nvSpPr>
          <p:cNvPr id="3" name="TextBox 2">
            <a:extLst>
              <a:ext uri="{FF2B5EF4-FFF2-40B4-BE49-F238E27FC236}">
                <a16:creationId xmlns:a16="http://schemas.microsoft.com/office/drawing/2014/main" id="{A93D8397-2BFC-B6DC-98A7-B0CC9953F017}"/>
              </a:ext>
            </a:extLst>
          </p:cNvPr>
          <p:cNvSpPr txBox="1"/>
          <p:nvPr/>
        </p:nvSpPr>
        <p:spPr>
          <a:xfrm>
            <a:off x="780621" y="1813816"/>
            <a:ext cx="10493837" cy="261084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800" dirty="0">
                <a:latin typeface="Corbel" panose="020B0503020204020204" pitchFamily="34" charset="0"/>
              </a:rPr>
              <a:t> To calculate GDP we required experts</a:t>
            </a:r>
          </a:p>
          <a:p>
            <a:pPr marL="285750" indent="-285750">
              <a:lnSpc>
                <a:spcPct val="150000"/>
              </a:lnSpc>
              <a:buFont typeface="Wingdings" panose="05000000000000000000" pitchFamily="2" charset="2"/>
              <a:buChar char="Ø"/>
            </a:pPr>
            <a:r>
              <a:rPr lang="en-US" sz="2800" dirty="0">
                <a:latin typeface="Corbel" panose="020B0503020204020204" pitchFamily="34" charset="0"/>
              </a:rPr>
              <a:t>Accurate prediction of GDP is a very critical. </a:t>
            </a:r>
          </a:p>
          <a:p>
            <a:pPr marL="285750" indent="-285750">
              <a:lnSpc>
                <a:spcPct val="150000"/>
              </a:lnSpc>
              <a:buFont typeface="Wingdings" panose="05000000000000000000" pitchFamily="2" charset="2"/>
              <a:buChar char="Ø"/>
            </a:pPr>
            <a:r>
              <a:rPr lang="en-US" sz="2800" dirty="0">
                <a:latin typeface="Corbel" panose="020B0503020204020204" pitchFamily="34" charset="0"/>
              </a:rPr>
              <a:t>Unfortunately, national economies are profoundly complex and it is not easy to model them accurately, let alone predict their behavior.</a:t>
            </a:r>
          </a:p>
        </p:txBody>
      </p:sp>
    </p:spTree>
    <p:extLst>
      <p:ext uri="{BB962C8B-B14F-4D97-AF65-F5344CB8AC3E}">
        <p14:creationId xmlns:p14="http://schemas.microsoft.com/office/powerpoint/2010/main" val="3173599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0677BD-2AA5-8278-A034-AE4D10236F82}"/>
              </a:ext>
            </a:extLst>
          </p:cNvPr>
          <p:cNvSpPr txBox="1"/>
          <p:nvPr/>
        </p:nvSpPr>
        <p:spPr>
          <a:xfrm>
            <a:off x="668922" y="612316"/>
            <a:ext cx="5737411" cy="646331"/>
          </a:xfrm>
          <a:prstGeom prst="rect">
            <a:avLst/>
          </a:prstGeom>
          <a:noFill/>
        </p:spPr>
        <p:txBody>
          <a:bodyPr wrap="square" rtlCol="0">
            <a:spAutoFit/>
          </a:bodyPr>
          <a:lstStyle/>
          <a:p>
            <a:r>
              <a:rPr lang="en-IN" sz="3600" u="sng" dirty="0">
                <a:solidFill>
                  <a:srgbClr val="C00000"/>
                </a:solidFill>
              </a:rPr>
              <a:t>Proposed </a:t>
            </a:r>
            <a:r>
              <a:rPr lang="en-IN" sz="3200" u="sng" dirty="0">
                <a:solidFill>
                  <a:srgbClr val="C00000"/>
                </a:solidFill>
                <a:latin typeface="+mj-lt"/>
              </a:rPr>
              <a:t>System</a:t>
            </a:r>
            <a:r>
              <a:rPr lang="en-IN" sz="3600" u="sng" dirty="0">
                <a:solidFill>
                  <a:srgbClr val="C00000"/>
                </a:solidFill>
              </a:rPr>
              <a:t> :</a:t>
            </a:r>
          </a:p>
        </p:txBody>
      </p:sp>
      <p:sp>
        <p:nvSpPr>
          <p:cNvPr id="3" name="TextBox 2">
            <a:extLst>
              <a:ext uri="{FF2B5EF4-FFF2-40B4-BE49-F238E27FC236}">
                <a16:creationId xmlns:a16="http://schemas.microsoft.com/office/drawing/2014/main" id="{222F4B77-E445-ACBB-FA76-CE874ECFED6B}"/>
              </a:ext>
            </a:extLst>
          </p:cNvPr>
          <p:cNvSpPr txBox="1"/>
          <p:nvPr/>
        </p:nvSpPr>
        <p:spPr>
          <a:xfrm>
            <a:off x="763190" y="1624877"/>
            <a:ext cx="10051649" cy="347787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Corbel" panose="020B0503020204020204" pitchFamily="34" charset="0"/>
              </a:rPr>
              <a:t>In this proposed system we build a machine learning model that will be based on Linear Regression, Decision Tree, Random Forest and Support Vector algorithms and will forecast the GDP of Nation. </a:t>
            </a:r>
          </a:p>
          <a:p>
            <a:pPr marL="342900" indent="-342900">
              <a:buFont typeface="Wingdings" panose="05000000000000000000" pitchFamily="2" charset="2"/>
              <a:buChar char="Ø"/>
            </a:pPr>
            <a:endParaRPr lang="en-US" sz="2400" dirty="0">
              <a:latin typeface="Corbel" panose="020B0503020204020204" pitchFamily="34" charset="0"/>
            </a:endParaRPr>
          </a:p>
          <a:p>
            <a:pPr marL="342900" indent="-342900">
              <a:buFont typeface="Wingdings" panose="05000000000000000000" pitchFamily="2" charset="2"/>
              <a:buChar char="Ø"/>
            </a:pPr>
            <a:r>
              <a:rPr lang="en-US" sz="2400" dirty="0">
                <a:latin typeface="Corbel" panose="020B0503020204020204" pitchFamily="34" charset="0"/>
              </a:rPr>
              <a:t>We will use data of Agriculture Production, Manufacturing Industry and Service </a:t>
            </a:r>
            <a:r>
              <a:rPr lang="en-US" sz="2800" dirty="0">
                <a:latin typeface="Corbel" panose="020B0503020204020204" pitchFamily="34" charset="0"/>
              </a:rPr>
              <a:t>Industry</a:t>
            </a:r>
            <a:r>
              <a:rPr lang="en-US" sz="2400" dirty="0">
                <a:latin typeface="Corbel" panose="020B0503020204020204" pitchFamily="34" charset="0"/>
              </a:rPr>
              <a:t>. </a:t>
            </a:r>
          </a:p>
          <a:p>
            <a:pPr marL="342900" indent="-342900">
              <a:buFont typeface="Wingdings" panose="05000000000000000000" pitchFamily="2" charset="2"/>
              <a:buChar char="Ø"/>
            </a:pPr>
            <a:endParaRPr lang="en-US" sz="2400" dirty="0">
              <a:latin typeface="Corbel" panose="020B0503020204020204" pitchFamily="34" charset="0"/>
            </a:endParaRPr>
          </a:p>
          <a:p>
            <a:pPr marL="342900" indent="-342900">
              <a:buFont typeface="Wingdings" panose="05000000000000000000" pitchFamily="2" charset="2"/>
              <a:buChar char="Ø"/>
            </a:pPr>
            <a:r>
              <a:rPr lang="en-US" sz="2400" dirty="0">
                <a:latin typeface="Corbel" panose="020B0503020204020204" pitchFamily="34" charset="0"/>
              </a:rPr>
              <a:t>We will use multiple algorithms for increasing and improvement of accuracy.</a:t>
            </a:r>
            <a:endParaRPr lang="en-IN" sz="2400" dirty="0">
              <a:latin typeface="Corbel" panose="020B0503020204020204" pitchFamily="34" charset="0"/>
              <a:cs typeface="Arial" panose="020B0604020202020204" pitchFamily="34" charset="0"/>
            </a:endParaRPr>
          </a:p>
        </p:txBody>
      </p:sp>
    </p:spTree>
    <p:extLst>
      <p:ext uri="{BB962C8B-B14F-4D97-AF65-F5344CB8AC3E}">
        <p14:creationId xmlns:p14="http://schemas.microsoft.com/office/powerpoint/2010/main" val="107666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DA8543-8159-4843-CC1E-DC56B49FF013}"/>
              </a:ext>
            </a:extLst>
          </p:cNvPr>
          <p:cNvSpPr txBox="1"/>
          <p:nvPr/>
        </p:nvSpPr>
        <p:spPr>
          <a:xfrm>
            <a:off x="894522" y="1896968"/>
            <a:ext cx="9347200"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The model is accurate</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No need to required for experts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The model is Unbaised </a:t>
            </a:r>
          </a:p>
          <a:p>
            <a:pPr marL="342900" indent="-342900">
              <a:buFont typeface="Wingdings" panose="05000000000000000000" pitchFamily="2" charset="2"/>
              <a:buChar char="Ø"/>
            </a:pPr>
            <a:endParaRPr lang="en-IN" sz="2400" dirty="0"/>
          </a:p>
        </p:txBody>
      </p:sp>
      <p:sp>
        <p:nvSpPr>
          <p:cNvPr id="4" name="TextBox 3">
            <a:extLst>
              <a:ext uri="{FF2B5EF4-FFF2-40B4-BE49-F238E27FC236}">
                <a16:creationId xmlns:a16="http://schemas.microsoft.com/office/drawing/2014/main" id="{B30EC1A5-4718-27A8-7363-AECE4DB3D683}"/>
              </a:ext>
            </a:extLst>
          </p:cNvPr>
          <p:cNvSpPr txBox="1"/>
          <p:nvPr/>
        </p:nvSpPr>
        <p:spPr>
          <a:xfrm>
            <a:off x="894522" y="675861"/>
            <a:ext cx="6172200" cy="584775"/>
          </a:xfrm>
          <a:prstGeom prst="rect">
            <a:avLst/>
          </a:prstGeom>
          <a:noFill/>
        </p:spPr>
        <p:txBody>
          <a:bodyPr wrap="square" rtlCol="0">
            <a:spAutoFit/>
          </a:bodyPr>
          <a:lstStyle/>
          <a:p>
            <a:r>
              <a:rPr lang="en-IN" sz="3200" u="sng" dirty="0">
                <a:solidFill>
                  <a:srgbClr val="C00000"/>
                </a:solidFill>
                <a:latin typeface="+mj-lt"/>
              </a:rPr>
              <a:t>Advantages Of Proposed System :</a:t>
            </a:r>
          </a:p>
        </p:txBody>
      </p:sp>
    </p:spTree>
    <p:extLst>
      <p:ext uri="{BB962C8B-B14F-4D97-AF65-F5344CB8AC3E}">
        <p14:creationId xmlns:p14="http://schemas.microsoft.com/office/powerpoint/2010/main" val="408454367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15819</TotalTime>
  <Words>3239</Words>
  <Application>Microsoft Office PowerPoint</Application>
  <PresentationFormat>Widescreen</PresentationFormat>
  <Paragraphs>512</Paragraphs>
  <Slides>59</Slides>
  <Notes>1</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59</vt:i4>
      </vt:variant>
    </vt:vector>
  </HeadingPairs>
  <TitlesOfParts>
    <vt:vector size="84" baseType="lpstr">
      <vt:lpstr>Agency FB</vt:lpstr>
      <vt:lpstr>Algerian</vt:lpstr>
      <vt:lpstr>arial</vt:lpstr>
      <vt:lpstr>arial</vt:lpstr>
      <vt:lpstr>Arial Black</vt:lpstr>
      <vt:lpstr>Arial Narrow</vt:lpstr>
      <vt:lpstr>Arial Rounded MT Bold</vt:lpstr>
      <vt:lpstr>Bahnschrift</vt:lpstr>
      <vt:lpstr>Bahnschrift Light</vt:lpstr>
      <vt:lpstr>Baskerville Old Face</vt:lpstr>
      <vt:lpstr>Calibri</vt:lpstr>
      <vt:lpstr>Cambria</vt:lpstr>
      <vt:lpstr>Consolas</vt:lpstr>
      <vt:lpstr>Constantia</vt:lpstr>
      <vt:lpstr>Cooper Black</vt:lpstr>
      <vt:lpstr>Corbel</vt:lpstr>
      <vt:lpstr>Courier New</vt:lpstr>
      <vt:lpstr>Gill Sans MT</vt:lpstr>
      <vt:lpstr>Lato</vt:lpstr>
      <vt:lpstr>Roboto</vt:lpstr>
      <vt:lpstr>Segoe UI Variable Text Semibold</vt:lpstr>
      <vt:lpstr>Tahoma</vt:lpstr>
      <vt:lpstr>urw-din</vt:lpstr>
      <vt:lpstr>Wingdings</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41</cp:revision>
  <dcterms:created xsi:type="dcterms:W3CDTF">2022-06-09T05:50:23Z</dcterms:created>
  <dcterms:modified xsi:type="dcterms:W3CDTF">2022-07-02T04:49:46Z</dcterms:modified>
</cp:coreProperties>
</file>